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lear Sans" panose="020B0503030202020304" pitchFamily="34" charset="0"/>
      <p:regular r:id="rId26"/>
    </p:embeddedFont>
    <p:embeddedFont>
      <p:font typeface="Clear Sans Bold" panose="020B0803030202020304" pitchFamily="34" charset="0"/>
      <p:regular r:id="rId27"/>
      <p:bold r:id="rId28"/>
    </p:embeddedFont>
    <p:embeddedFont>
      <p:font typeface="Clear Sans Medium" panose="020B0603030202020304" pitchFamily="34" charset="0"/>
      <p:regular r:id="rId29"/>
    </p:embeddedFont>
    <p:embeddedFont>
      <p:font typeface="Hammersmith One" panose="02010703030501060504" pitchFamily="2" charset="77"/>
      <p:regular r:id="rId30"/>
    </p:embeddedFont>
    <p:embeddedFont>
      <p:font typeface="Open Sans 1" panose="020B0606030504020204" pitchFamily="34" charset="0"/>
      <p:regular r:id="rId31"/>
    </p:embeddedFont>
    <p:embeddedFont>
      <p:font typeface="Open Sans 1 Bold" panose="020B0806030504020204" pitchFamily="34" charset="0"/>
      <p:regular r:id="rId32"/>
      <p:bold r:id="rId33"/>
    </p:embeddedFont>
    <p:embeddedFont>
      <p:font typeface="Open Sans 2" pitchFamily="2" charset="0"/>
      <p:regular r:id="rId34"/>
    </p:embeddedFont>
    <p:embeddedFont>
      <p:font typeface="Open Sans 2 Bold" pitchFamily="2"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2817" autoAdjust="0"/>
  </p:normalViewPr>
  <p:slideViewPr>
    <p:cSldViewPr>
      <p:cViewPr varScale="1">
        <p:scale>
          <a:sx n="76" d="100"/>
          <a:sy n="76" d="100"/>
        </p:scale>
        <p:origin x="5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50958" y="3667182"/>
            <a:ext cx="5637042" cy="6619818"/>
          </a:xfrm>
          <a:prstGeom prst="rect">
            <a:avLst/>
          </a:prstGeom>
          <a:solidFill>
            <a:srgbClr val="0CC0DF"/>
          </a:solidFill>
        </p:spPr>
      </p:sp>
      <p:sp>
        <p:nvSpPr>
          <p:cNvPr id="3" name="Freeform 3"/>
          <p:cNvSpPr/>
          <p:nvPr/>
        </p:nvSpPr>
        <p:spPr>
          <a:xfrm>
            <a:off x="-204719" y="-224451"/>
            <a:ext cx="18697437" cy="3891633"/>
          </a:xfrm>
          <a:custGeom>
            <a:avLst/>
            <a:gdLst/>
            <a:ahLst/>
            <a:cxnLst/>
            <a:rect l="l" t="t" r="r" b="b"/>
            <a:pathLst>
              <a:path w="18697437" h="3891633">
                <a:moveTo>
                  <a:pt x="0" y="0"/>
                </a:moveTo>
                <a:lnTo>
                  <a:pt x="18697438" y="0"/>
                </a:lnTo>
                <a:lnTo>
                  <a:pt x="18697438" y="3891633"/>
                </a:lnTo>
                <a:lnTo>
                  <a:pt x="0" y="3891633"/>
                </a:lnTo>
                <a:lnTo>
                  <a:pt x="0" y="0"/>
                </a:lnTo>
                <a:close/>
              </a:path>
            </a:pathLst>
          </a:custGeom>
          <a:blipFill>
            <a:blip r:embed="rId2"/>
            <a:stretch>
              <a:fillRect t="-129869" b="-129869"/>
            </a:stretch>
          </a:blipFill>
        </p:spPr>
      </p:sp>
      <p:grpSp>
        <p:nvGrpSpPr>
          <p:cNvPr id="4" name="Group 4"/>
          <p:cNvGrpSpPr/>
          <p:nvPr/>
        </p:nvGrpSpPr>
        <p:grpSpPr>
          <a:xfrm>
            <a:off x="13514641" y="4533857"/>
            <a:ext cx="4170851" cy="2115551"/>
            <a:chOff x="0" y="0"/>
            <a:chExt cx="5561134" cy="2820735"/>
          </a:xfrm>
        </p:grpSpPr>
        <p:sp>
          <p:nvSpPr>
            <p:cNvPr id="5" name="TextBox 5"/>
            <p:cNvSpPr txBox="1"/>
            <p:nvPr/>
          </p:nvSpPr>
          <p:spPr>
            <a:xfrm>
              <a:off x="1531002" y="-57150"/>
              <a:ext cx="4030132" cy="2877885"/>
            </a:xfrm>
            <a:prstGeom prst="rect">
              <a:avLst/>
            </a:prstGeom>
          </p:spPr>
          <p:txBody>
            <a:bodyPr lIns="0" tIns="0" rIns="0" bIns="0" rtlCol="0" anchor="t">
              <a:spAutoFit/>
            </a:bodyPr>
            <a:lstStyle/>
            <a:p>
              <a:pPr algn="l">
                <a:lnSpc>
                  <a:spcPts val="4370"/>
                </a:lnSpc>
              </a:pPr>
              <a:r>
                <a:rPr lang="en-US" sz="3121">
                  <a:solidFill>
                    <a:srgbClr val="FFFFFF"/>
                  </a:solidFill>
                  <a:latin typeface="Hammersmith One"/>
                  <a:ea typeface="Hammersmith One"/>
                  <a:cs typeface="Hammersmith One"/>
                  <a:sym typeface="Hammersmith One"/>
                </a:rPr>
                <a:t>Diplomado en análitica y ciencia de datos</a:t>
              </a:r>
            </a:p>
          </p:txBody>
        </p:sp>
        <p:sp>
          <p:nvSpPr>
            <p:cNvPr id="6" name="Freeform 6"/>
            <p:cNvSpPr/>
            <p:nvPr/>
          </p:nvSpPr>
          <p:spPr>
            <a:xfrm rot="5400000">
              <a:off x="9084" y="898331"/>
              <a:ext cx="981048" cy="999216"/>
            </a:xfrm>
            <a:custGeom>
              <a:avLst/>
              <a:gdLst/>
              <a:ahLst/>
              <a:cxnLst/>
              <a:rect l="l" t="t" r="r" b="b"/>
              <a:pathLst>
                <a:path w="981048" h="999216">
                  <a:moveTo>
                    <a:pt x="0" y="0"/>
                  </a:moveTo>
                  <a:lnTo>
                    <a:pt x="981048" y="0"/>
                  </a:lnTo>
                  <a:lnTo>
                    <a:pt x="981048" y="999216"/>
                  </a:lnTo>
                  <a:lnTo>
                    <a:pt x="0" y="999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AutoShape 7"/>
          <p:cNvSpPr/>
          <p:nvPr/>
        </p:nvSpPr>
        <p:spPr>
          <a:xfrm>
            <a:off x="13514641" y="6808888"/>
            <a:ext cx="3909677" cy="0"/>
          </a:xfrm>
          <a:prstGeom prst="line">
            <a:avLst/>
          </a:prstGeom>
          <a:ln w="19050" cap="rnd">
            <a:solidFill>
              <a:srgbClr val="000000"/>
            </a:solidFill>
            <a:prstDash val="solid"/>
            <a:headEnd type="none" w="sm" len="sm"/>
            <a:tailEnd type="none" w="sm" len="sm"/>
          </a:ln>
        </p:spPr>
      </p:sp>
      <p:sp>
        <p:nvSpPr>
          <p:cNvPr id="8" name="TextBox 8"/>
          <p:cNvSpPr txBox="1"/>
          <p:nvPr/>
        </p:nvSpPr>
        <p:spPr>
          <a:xfrm>
            <a:off x="13514641" y="7794362"/>
            <a:ext cx="3909677" cy="885825"/>
          </a:xfrm>
          <a:prstGeom prst="rect">
            <a:avLst/>
          </a:prstGeom>
        </p:spPr>
        <p:txBody>
          <a:bodyPr lIns="0" tIns="0" rIns="0" bIns="0" rtlCol="0" anchor="t">
            <a:spAutoFit/>
          </a:bodyPr>
          <a:lstStyle/>
          <a:p>
            <a:pPr algn="l">
              <a:lnSpc>
                <a:spcPts val="3599"/>
              </a:lnSpc>
              <a:spcBef>
                <a:spcPct val="0"/>
              </a:spcBef>
            </a:pPr>
            <a:r>
              <a:rPr lang="en-US" sz="2999">
                <a:solidFill>
                  <a:srgbClr val="FFFFFF"/>
                </a:solidFill>
                <a:latin typeface="Clear Sans Medium"/>
                <a:ea typeface="Clear Sans Medium"/>
                <a:cs typeface="Clear Sans Medium"/>
                <a:sym typeface="Clear Sans Medium"/>
              </a:rPr>
              <a:t>Mtro. Raúl Guevara Puga</a:t>
            </a:r>
          </a:p>
        </p:txBody>
      </p:sp>
      <p:grpSp>
        <p:nvGrpSpPr>
          <p:cNvPr id="9" name="Group 9"/>
          <p:cNvGrpSpPr/>
          <p:nvPr/>
        </p:nvGrpSpPr>
        <p:grpSpPr>
          <a:xfrm>
            <a:off x="1028700" y="5410257"/>
            <a:ext cx="10509034" cy="4655086"/>
            <a:chOff x="0" y="0"/>
            <a:chExt cx="14012045" cy="6206781"/>
          </a:xfrm>
        </p:grpSpPr>
        <p:sp>
          <p:nvSpPr>
            <p:cNvPr id="10" name="Freeform 10"/>
            <p:cNvSpPr/>
            <p:nvPr/>
          </p:nvSpPr>
          <p:spPr>
            <a:xfrm>
              <a:off x="0" y="5575942"/>
              <a:ext cx="8535982" cy="630839"/>
            </a:xfrm>
            <a:custGeom>
              <a:avLst/>
              <a:gdLst/>
              <a:ahLst/>
              <a:cxnLst/>
              <a:rect l="l" t="t" r="r" b="b"/>
              <a:pathLst>
                <a:path w="8535982" h="630839">
                  <a:moveTo>
                    <a:pt x="0" y="0"/>
                  </a:moveTo>
                  <a:lnTo>
                    <a:pt x="8535982" y="0"/>
                  </a:lnTo>
                  <a:lnTo>
                    <a:pt x="8535982" y="630839"/>
                  </a:lnTo>
                  <a:lnTo>
                    <a:pt x="0" y="630839"/>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sp>
          <p:nvSpPr>
            <p:cNvPr id="11" name="TextBox 11"/>
            <p:cNvSpPr txBox="1"/>
            <p:nvPr/>
          </p:nvSpPr>
          <p:spPr>
            <a:xfrm>
              <a:off x="0" y="437515"/>
              <a:ext cx="14012045" cy="4764405"/>
            </a:xfrm>
            <a:prstGeom prst="rect">
              <a:avLst/>
            </a:prstGeom>
          </p:spPr>
          <p:txBody>
            <a:bodyPr lIns="0" tIns="0" rIns="0" bIns="0" rtlCol="0" anchor="t">
              <a:spAutoFit/>
            </a:bodyPr>
            <a:lstStyle/>
            <a:p>
              <a:pPr marL="0" lvl="0" indent="0" algn="l">
                <a:lnSpc>
                  <a:spcPts val="13770"/>
                </a:lnSpc>
                <a:spcBef>
                  <a:spcPct val="0"/>
                </a:spcBef>
              </a:pPr>
              <a:r>
                <a:rPr lang="en-US" sz="12750" spc="-127">
                  <a:solidFill>
                    <a:srgbClr val="000000"/>
                  </a:solidFill>
                  <a:latin typeface="Hammersmith One"/>
                  <a:ea typeface="Hammersmith One"/>
                  <a:cs typeface="Hammersmith One"/>
                  <a:sym typeface="Hammersmith One"/>
                </a:rPr>
                <a:t>Presentación Proyecto final</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245696"/>
            <a:ext cx="16230600" cy="3012604"/>
            <a:chOff x="0" y="0"/>
            <a:chExt cx="21640800" cy="4016805"/>
          </a:xfrm>
        </p:grpSpPr>
        <p:sp>
          <p:nvSpPr>
            <p:cNvPr id="3" name="TextBox 3"/>
            <p:cNvSpPr txBox="1"/>
            <p:nvPr/>
          </p:nvSpPr>
          <p:spPr>
            <a:xfrm>
              <a:off x="0" y="3243163"/>
              <a:ext cx="21640800" cy="773642"/>
            </a:xfrm>
            <a:prstGeom prst="rect">
              <a:avLst/>
            </a:prstGeom>
          </p:spPr>
          <p:txBody>
            <a:bodyPr lIns="0" tIns="0" rIns="0" bIns="0" rtlCol="0" anchor="t">
              <a:spAutoFit/>
            </a:bodyPr>
            <a:lstStyle/>
            <a:p>
              <a:pPr marL="0" lvl="0" indent="0" algn="l">
                <a:lnSpc>
                  <a:spcPts val="4899"/>
                </a:lnSpc>
                <a:spcBef>
                  <a:spcPct val="0"/>
                </a:spcBef>
              </a:pPr>
              <a:r>
                <a:rPr lang="en-US" sz="3499">
                  <a:solidFill>
                    <a:srgbClr val="000000"/>
                  </a:solidFill>
                  <a:latin typeface="Clear Sans Bold"/>
                  <a:ea typeface="Clear Sans Bold"/>
                  <a:cs typeface="Clear Sans Bold"/>
                  <a:sym typeface="Clear Sans Bold"/>
                </a:rPr>
                <a:t>SQL, TABLEAU , R STUDIO</a:t>
              </a:r>
            </a:p>
          </p:txBody>
        </p:sp>
        <p:sp>
          <p:nvSpPr>
            <p:cNvPr id="4" name="TextBox 4"/>
            <p:cNvSpPr txBox="1"/>
            <p:nvPr/>
          </p:nvSpPr>
          <p:spPr>
            <a:xfrm>
              <a:off x="0" y="-85725"/>
              <a:ext cx="21640800" cy="1901831"/>
            </a:xfrm>
            <a:prstGeom prst="rect">
              <a:avLst/>
            </a:prstGeom>
          </p:spPr>
          <p:txBody>
            <a:bodyPr lIns="0" tIns="0" rIns="0" bIns="0" rtlCol="0" anchor="t">
              <a:spAutoFit/>
            </a:bodyPr>
            <a:lstStyle/>
            <a:p>
              <a:pPr algn="l">
                <a:lnSpc>
                  <a:spcPts val="11699"/>
                </a:lnSpc>
              </a:pPr>
              <a:r>
                <a:rPr lang="en-US" sz="8999" spc="-179">
                  <a:solidFill>
                    <a:srgbClr val="FFFFFF"/>
                  </a:solidFill>
                  <a:latin typeface="Clear Sans Bold"/>
                  <a:ea typeface="Clear Sans Bold"/>
                  <a:cs typeface="Clear Sans Bold"/>
                  <a:sym typeface="Clear Sans Bold"/>
                </a:rPr>
                <a:t>4. Visualización de datos</a:t>
              </a:r>
            </a:p>
          </p:txBody>
        </p:sp>
        <p:sp>
          <p:nvSpPr>
            <p:cNvPr id="5" name="Freeform 5"/>
            <p:cNvSpPr/>
            <p:nvPr/>
          </p:nvSpPr>
          <p:spPr>
            <a:xfrm>
              <a:off x="0" y="2348632"/>
              <a:ext cx="5800534" cy="428680"/>
            </a:xfrm>
            <a:custGeom>
              <a:avLst/>
              <a:gdLst/>
              <a:ahLst/>
              <a:cxnLst/>
              <a:rect l="l" t="t" r="r" b="b"/>
              <a:pathLst>
                <a:path w="5800534" h="428680">
                  <a:moveTo>
                    <a:pt x="0" y="0"/>
                  </a:moveTo>
                  <a:lnTo>
                    <a:pt x="5800534" y="0"/>
                  </a:lnTo>
                  <a:lnTo>
                    <a:pt x="5800534" y="428680"/>
                  </a:lnTo>
                  <a:lnTo>
                    <a:pt x="0" y="428680"/>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sp>
        <p:nvSpPr>
          <p:cNvPr id="6" name="Freeform 6"/>
          <p:cNvSpPr/>
          <p:nvPr/>
        </p:nvSpPr>
        <p:spPr>
          <a:xfrm rot="5400000">
            <a:off x="1035086" y="772708"/>
            <a:ext cx="689712" cy="702485"/>
          </a:xfrm>
          <a:custGeom>
            <a:avLst/>
            <a:gdLst/>
            <a:ahLst/>
            <a:cxnLst/>
            <a:rect l="l" t="t" r="r" b="b"/>
            <a:pathLst>
              <a:path w="689712" h="702485">
                <a:moveTo>
                  <a:pt x="0" y="0"/>
                </a:moveTo>
                <a:lnTo>
                  <a:pt x="689713" y="0"/>
                </a:lnTo>
                <a:lnTo>
                  <a:pt x="689713" y="702484"/>
                </a:lnTo>
                <a:lnTo>
                  <a:pt x="0" y="702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47383" y="0"/>
            <a:ext cx="18782766" cy="5857789"/>
          </a:xfrm>
          <a:custGeom>
            <a:avLst/>
            <a:gdLst/>
            <a:ahLst/>
            <a:cxnLst/>
            <a:rect l="l" t="t" r="r" b="b"/>
            <a:pathLst>
              <a:path w="18782766" h="5857789">
                <a:moveTo>
                  <a:pt x="0" y="0"/>
                </a:moveTo>
                <a:lnTo>
                  <a:pt x="18782766" y="0"/>
                </a:lnTo>
                <a:lnTo>
                  <a:pt x="18782766" y="5857789"/>
                </a:lnTo>
                <a:lnTo>
                  <a:pt x="0" y="5857789"/>
                </a:lnTo>
                <a:lnTo>
                  <a:pt x="0" y="0"/>
                </a:lnTo>
                <a:close/>
              </a:path>
            </a:pathLst>
          </a:custGeom>
          <a:blipFill>
            <a:blip r:embed="rId6"/>
            <a:stretch>
              <a:fillRect t="-25441" b="-54922"/>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7064608"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7385565" y="2584138"/>
            <a:ext cx="9873735" cy="6674162"/>
          </a:xfrm>
          <a:custGeom>
            <a:avLst/>
            <a:gdLst/>
            <a:ahLst/>
            <a:cxnLst/>
            <a:rect l="l" t="t" r="r" b="b"/>
            <a:pathLst>
              <a:path w="9873735" h="6674162">
                <a:moveTo>
                  <a:pt x="0" y="0"/>
                </a:moveTo>
                <a:lnTo>
                  <a:pt x="9873735" y="0"/>
                </a:lnTo>
                <a:lnTo>
                  <a:pt x="9873735" y="6674162"/>
                </a:lnTo>
                <a:lnTo>
                  <a:pt x="0" y="6674162"/>
                </a:lnTo>
                <a:lnTo>
                  <a:pt x="0" y="0"/>
                </a:lnTo>
                <a:close/>
              </a:path>
            </a:pathLst>
          </a:custGeom>
          <a:blipFill>
            <a:blip r:embed="rId4"/>
            <a:stretch>
              <a:fillRect/>
            </a:stretch>
          </a:blipFill>
        </p:spPr>
      </p:sp>
      <p:grpSp>
        <p:nvGrpSpPr>
          <p:cNvPr id="5" name="Group 5"/>
          <p:cNvGrpSpPr/>
          <p:nvPr/>
        </p:nvGrpSpPr>
        <p:grpSpPr>
          <a:xfrm>
            <a:off x="1130827" y="1028700"/>
            <a:ext cx="5653379" cy="3248875"/>
            <a:chOff x="0" y="0"/>
            <a:chExt cx="7537839" cy="4331833"/>
          </a:xfrm>
        </p:grpSpPr>
        <p:sp>
          <p:nvSpPr>
            <p:cNvPr id="6" name="TextBox 6"/>
            <p:cNvSpPr txBox="1"/>
            <p:nvPr/>
          </p:nvSpPr>
          <p:spPr>
            <a:xfrm>
              <a:off x="0" y="47625"/>
              <a:ext cx="7537839" cy="23162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Análisis de la variable precio</a:t>
              </a:r>
            </a:p>
          </p:txBody>
        </p:sp>
        <p:sp>
          <p:nvSpPr>
            <p:cNvPr id="7" name="TextBox 7"/>
            <p:cNvSpPr txBox="1"/>
            <p:nvPr/>
          </p:nvSpPr>
          <p:spPr>
            <a:xfrm>
              <a:off x="0" y="3549725"/>
              <a:ext cx="7537839" cy="684318"/>
            </a:xfrm>
            <a:prstGeom prst="rect">
              <a:avLst/>
            </a:prstGeom>
          </p:spPr>
          <p:txBody>
            <a:bodyPr lIns="0" tIns="0" rIns="0" bIns="0" rtlCol="0" anchor="t">
              <a:spAutoFit/>
            </a:bodyPr>
            <a:lstStyle/>
            <a:p>
              <a:pPr algn="l">
                <a:lnSpc>
                  <a:spcPts val="4257"/>
                </a:lnSpc>
              </a:pPr>
              <a:r>
                <a:rPr lang="en-US" sz="3275">
                  <a:solidFill>
                    <a:srgbClr val="000000"/>
                  </a:solidFill>
                  <a:latin typeface="Hammersmith One"/>
                  <a:ea typeface="Hammersmith One"/>
                  <a:cs typeface="Hammersmith One"/>
                  <a:sym typeface="Hammersmith One"/>
                </a:rPr>
                <a:t>Única variable continua</a:t>
              </a:r>
            </a:p>
          </p:txBody>
        </p:sp>
      </p:grpSp>
      <p:sp>
        <p:nvSpPr>
          <p:cNvPr id="8" name="TextBox 8"/>
          <p:cNvSpPr txBox="1"/>
          <p:nvPr/>
        </p:nvSpPr>
        <p:spPr>
          <a:xfrm>
            <a:off x="7419108" y="383013"/>
            <a:ext cx="10278963" cy="1698625"/>
          </a:xfrm>
          <a:prstGeom prst="rect">
            <a:avLst/>
          </a:prstGeom>
        </p:spPr>
        <p:txBody>
          <a:bodyPr lIns="0" tIns="0" rIns="0" bIns="0" rtlCol="0" anchor="t">
            <a:spAutoFit/>
          </a:bodyPr>
          <a:lstStyle/>
          <a:p>
            <a:pPr algn="l">
              <a:lnSpc>
                <a:spcPts val="4550"/>
              </a:lnSpc>
              <a:spcBef>
                <a:spcPct val="0"/>
              </a:spcBef>
            </a:pPr>
            <a:r>
              <a:rPr lang="en-US" sz="3500">
                <a:solidFill>
                  <a:srgbClr val="000000"/>
                </a:solidFill>
                <a:latin typeface="Hammersmith One"/>
                <a:ea typeface="Hammersmith One"/>
                <a:cs typeface="Hammersmith One"/>
                <a:sym typeface="Hammersmith One"/>
              </a:rPr>
              <a:t>summary(datos$adr)</a:t>
            </a:r>
          </a:p>
          <a:p>
            <a:pPr algn="l">
              <a:lnSpc>
                <a:spcPts val="4550"/>
              </a:lnSpc>
              <a:spcBef>
                <a:spcPct val="0"/>
              </a:spcBef>
            </a:pPr>
            <a:r>
              <a:rPr lang="en-US" sz="3500">
                <a:solidFill>
                  <a:srgbClr val="000000"/>
                </a:solidFill>
                <a:latin typeface="Hammersmith One"/>
                <a:ea typeface="Hammersmith One"/>
                <a:cs typeface="Hammersmith One"/>
                <a:sym typeface="Hammersmith One"/>
              </a:rPr>
              <a:t>   Min. 1st Qu.  Median    Mean 3rd Qu.    Max. </a:t>
            </a:r>
          </a:p>
          <a:p>
            <a:pPr algn="l">
              <a:lnSpc>
                <a:spcPts val="4550"/>
              </a:lnSpc>
              <a:spcBef>
                <a:spcPct val="0"/>
              </a:spcBef>
            </a:pPr>
            <a:r>
              <a:rPr lang="en-US" sz="3500">
                <a:solidFill>
                  <a:srgbClr val="000000"/>
                </a:solidFill>
                <a:latin typeface="Hammersmith One"/>
                <a:ea typeface="Hammersmith One"/>
                <a:cs typeface="Hammersmith One"/>
                <a:sym typeface="Hammersmith One"/>
              </a:rPr>
              <a:t>  -6.38   69.29   94.59  101.83  126.00 5400.00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7064608"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7871012" y="3243798"/>
            <a:ext cx="8369656" cy="6568052"/>
          </a:xfrm>
          <a:custGeom>
            <a:avLst/>
            <a:gdLst/>
            <a:ahLst/>
            <a:cxnLst/>
            <a:rect l="l" t="t" r="r" b="b"/>
            <a:pathLst>
              <a:path w="8369656" h="6568052">
                <a:moveTo>
                  <a:pt x="0" y="0"/>
                </a:moveTo>
                <a:lnTo>
                  <a:pt x="8369656" y="0"/>
                </a:lnTo>
                <a:lnTo>
                  <a:pt x="8369656" y="6568052"/>
                </a:lnTo>
                <a:lnTo>
                  <a:pt x="0" y="6568052"/>
                </a:lnTo>
                <a:lnTo>
                  <a:pt x="0" y="0"/>
                </a:lnTo>
                <a:close/>
              </a:path>
            </a:pathLst>
          </a:custGeom>
          <a:blipFill>
            <a:blip r:embed="rId4"/>
            <a:stretch>
              <a:fillRect/>
            </a:stretch>
          </a:blipFill>
        </p:spPr>
      </p:sp>
      <p:grpSp>
        <p:nvGrpSpPr>
          <p:cNvPr id="5" name="Group 5"/>
          <p:cNvGrpSpPr/>
          <p:nvPr/>
        </p:nvGrpSpPr>
        <p:grpSpPr>
          <a:xfrm>
            <a:off x="1130827" y="1028700"/>
            <a:ext cx="5653379" cy="3248875"/>
            <a:chOff x="0" y="0"/>
            <a:chExt cx="7537839" cy="4331833"/>
          </a:xfrm>
        </p:grpSpPr>
        <p:sp>
          <p:nvSpPr>
            <p:cNvPr id="6" name="TextBox 6"/>
            <p:cNvSpPr txBox="1"/>
            <p:nvPr/>
          </p:nvSpPr>
          <p:spPr>
            <a:xfrm>
              <a:off x="0" y="47625"/>
              <a:ext cx="7537839" cy="23162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Modelo de regresión</a:t>
              </a:r>
            </a:p>
          </p:txBody>
        </p:sp>
        <p:sp>
          <p:nvSpPr>
            <p:cNvPr id="7" name="TextBox 7"/>
            <p:cNvSpPr txBox="1"/>
            <p:nvPr/>
          </p:nvSpPr>
          <p:spPr>
            <a:xfrm>
              <a:off x="0" y="3549725"/>
              <a:ext cx="7537839" cy="684318"/>
            </a:xfrm>
            <a:prstGeom prst="rect">
              <a:avLst/>
            </a:prstGeom>
          </p:spPr>
          <p:txBody>
            <a:bodyPr lIns="0" tIns="0" rIns="0" bIns="0" rtlCol="0" anchor="t">
              <a:spAutoFit/>
            </a:bodyPr>
            <a:lstStyle/>
            <a:p>
              <a:pPr algn="l">
                <a:lnSpc>
                  <a:spcPts val="4257"/>
                </a:lnSpc>
              </a:pPr>
              <a:r>
                <a:rPr lang="en-US" sz="3275">
                  <a:solidFill>
                    <a:srgbClr val="000000"/>
                  </a:solidFill>
                  <a:latin typeface="Hammersmith One"/>
                  <a:ea typeface="Hammersmith One"/>
                  <a:cs typeface="Hammersmith One"/>
                  <a:sym typeface="Hammersmith One"/>
                </a:rPr>
                <a:t>Sin ajustar</a:t>
              </a:r>
            </a:p>
          </p:txBody>
        </p:sp>
      </p:grpSp>
      <p:sp>
        <p:nvSpPr>
          <p:cNvPr id="8" name="TextBox 8"/>
          <p:cNvSpPr txBox="1"/>
          <p:nvPr/>
        </p:nvSpPr>
        <p:spPr>
          <a:xfrm>
            <a:off x="6937396" y="210884"/>
            <a:ext cx="10746990" cy="2841625"/>
          </a:xfrm>
          <a:prstGeom prst="rect">
            <a:avLst/>
          </a:prstGeom>
        </p:spPr>
        <p:txBody>
          <a:bodyPr lIns="0" tIns="0" rIns="0" bIns="0" rtlCol="0" anchor="t">
            <a:spAutoFit/>
          </a:bodyPr>
          <a:lstStyle/>
          <a:p>
            <a:pPr algn="l">
              <a:lnSpc>
                <a:spcPts val="4550"/>
              </a:lnSpc>
              <a:spcBef>
                <a:spcPct val="0"/>
              </a:spcBef>
            </a:pPr>
            <a:r>
              <a:rPr lang="en-US" sz="3500">
                <a:solidFill>
                  <a:srgbClr val="000000"/>
                </a:solidFill>
                <a:latin typeface="Hammersmith One"/>
                <a:ea typeface="Hammersmith One"/>
                <a:cs typeface="Hammersmith One"/>
                <a:sym typeface="Hammersmith One"/>
              </a:rPr>
              <a:t>modelo_simple &lt;- lm(is_canceled ~ children + reserved_room_type + booking_changes + adr + total_of_special_requests + lead_time , data = datos)</a:t>
            </a:r>
          </a:p>
          <a:p>
            <a:pPr algn="l">
              <a:lnSpc>
                <a:spcPts val="4550"/>
              </a:lnSpc>
              <a:spcBef>
                <a:spcPct val="0"/>
              </a:spcBef>
            </a:pPr>
            <a:r>
              <a:rPr lang="en-US" sz="3500">
                <a:solidFill>
                  <a:srgbClr val="000000"/>
                </a:solidFill>
                <a:latin typeface="Hammersmith One"/>
                <a:ea typeface="Hammersmith One"/>
                <a:cs typeface="Hammersmith One"/>
                <a:sym typeface="Hammersmith One"/>
              </a:rPr>
              <a:t>summary(modelo_simple)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6877729"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9408248" y="3490035"/>
            <a:ext cx="6184084" cy="6519182"/>
          </a:xfrm>
          <a:custGeom>
            <a:avLst/>
            <a:gdLst/>
            <a:ahLst/>
            <a:cxnLst/>
            <a:rect l="l" t="t" r="r" b="b"/>
            <a:pathLst>
              <a:path w="6184084" h="6519182">
                <a:moveTo>
                  <a:pt x="0" y="0"/>
                </a:moveTo>
                <a:lnTo>
                  <a:pt x="6184084" y="0"/>
                </a:lnTo>
                <a:lnTo>
                  <a:pt x="6184084" y="6519182"/>
                </a:lnTo>
                <a:lnTo>
                  <a:pt x="0" y="6519182"/>
                </a:lnTo>
                <a:lnTo>
                  <a:pt x="0" y="0"/>
                </a:lnTo>
                <a:close/>
              </a:path>
            </a:pathLst>
          </a:custGeom>
          <a:blipFill>
            <a:blip r:embed="rId4"/>
            <a:stretch>
              <a:fillRect/>
            </a:stretch>
          </a:blipFill>
        </p:spPr>
      </p:sp>
      <p:grpSp>
        <p:nvGrpSpPr>
          <p:cNvPr id="5" name="Group 5"/>
          <p:cNvGrpSpPr/>
          <p:nvPr/>
        </p:nvGrpSpPr>
        <p:grpSpPr>
          <a:xfrm>
            <a:off x="620724" y="1028700"/>
            <a:ext cx="5653379" cy="4849075"/>
            <a:chOff x="0" y="0"/>
            <a:chExt cx="7537839" cy="6465433"/>
          </a:xfrm>
        </p:grpSpPr>
        <p:sp>
          <p:nvSpPr>
            <p:cNvPr id="6" name="TextBox 6"/>
            <p:cNvSpPr txBox="1"/>
            <p:nvPr/>
          </p:nvSpPr>
          <p:spPr>
            <a:xfrm>
              <a:off x="0" y="47625"/>
              <a:ext cx="7537839" cy="23162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Modelo de regresión</a:t>
              </a:r>
            </a:p>
          </p:txBody>
        </p:sp>
        <p:sp>
          <p:nvSpPr>
            <p:cNvPr id="7" name="TextBox 7"/>
            <p:cNvSpPr txBox="1"/>
            <p:nvPr/>
          </p:nvSpPr>
          <p:spPr>
            <a:xfrm>
              <a:off x="0" y="3549725"/>
              <a:ext cx="7537839" cy="2817918"/>
            </a:xfrm>
            <a:prstGeom prst="rect">
              <a:avLst/>
            </a:prstGeom>
          </p:spPr>
          <p:txBody>
            <a:bodyPr lIns="0" tIns="0" rIns="0" bIns="0" rtlCol="0" anchor="t">
              <a:spAutoFit/>
            </a:bodyPr>
            <a:lstStyle/>
            <a:p>
              <a:pPr algn="just">
                <a:lnSpc>
                  <a:spcPts val="4257"/>
                </a:lnSpc>
              </a:pPr>
              <a:r>
                <a:rPr lang="en-US" sz="3275">
                  <a:solidFill>
                    <a:srgbClr val="000000"/>
                  </a:solidFill>
                  <a:latin typeface="Hammersmith One"/>
                  <a:ea typeface="Hammersmith One"/>
                  <a:cs typeface="Hammersmith One"/>
                  <a:sym typeface="Hammersmith One"/>
                </a:rPr>
                <a:t>Modelo ajustado mediante transformación de variables y pruebas de combinación de variables diferentes</a:t>
              </a:r>
            </a:p>
          </p:txBody>
        </p:sp>
      </p:grpSp>
      <p:sp>
        <p:nvSpPr>
          <p:cNvPr id="8" name="TextBox 8"/>
          <p:cNvSpPr txBox="1"/>
          <p:nvPr/>
        </p:nvSpPr>
        <p:spPr>
          <a:xfrm>
            <a:off x="6784207" y="168375"/>
            <a:ext cx="11289304" cy="3131185"/>
          </a:xfrm>
          <a:prstGeom prst="rect">
            <a:avLst/>
          </a:prstGeom>
        </p:spPr>
        <p:txBody>
          <a:bodyPr lIns="0" tIns="0" rIns="0" bIns="0" rtlCol="0" anchor="t">
            <a:spAutoFit/>
          </a:bodyPr>
          <a:lstStyle/>
          <a:p>
            <a:pPr algn="l">
              <a:lnSpc>
                <a:spcPts val="4160"/>
              </a:lnSpc>
            </a:pPr>
            <a:r>
              <a:rPr lang="en-US" sz="3200">
                <a:solidFill>
                  <a:srgbClr val="000000"/>
                </a:solidFill>
                <a:latin typeface="Hammersmith One"/>
                <a:ea typeface="Hammersmith One"/>
                <a:cs typeface="Hammersmith One"/>
                <a:sym typeface="Hammersmith One"/>
              </a:rPr>
              <a:t>modelo_ajustado &lt;- lm(is_canceled ~ changes + adr + children + lead_time_range + total_of_special_requests +reserved_room_type + arrival_season + required_car_parking_spaces + customer_type  + previous_cancellations + agent, data = datos)</a:t>
            </a:r>
          </a:p>
          <a:p>
            <a:pPr algn="l">
              <a:lnSpc>
                <a:spcPts val="4160"/>
              </a:lnSpc>
              <a:spcBef>
                <a:spcPct val="0"/>
              </a:spcBef>
            </a:pPr>
            <a:r>
              <a:rPr lang="en-US" sz="3200">
                <a:solidFill>
                  <a:srgbClr val="000000"/>
                </a:solidFill>
                <a:latin typeface="Hammersmith One"/>
                <a:ea typeface="Hammersmith One"/>
                <a:cs typeface="Hammersmith One"/>
                <a:sym typeface="Hammersmith One"/>
              </a:rPr>
              <a:t>summary(modelo_ajustado)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6877729"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nvGrpSpPr>
          <p:cNvPr id="4" name="Group 4"/>
          <p:cNvGrpSpPr/>
          <p:nvPr/>
        </p:nvGrpSpPr>
        <p:grpSpPr>
          <a:xfrm>
            <a:off x="620724" y="1028700"/>
            <a:ext cx="5653379" cy="3248875"/>
            <a:chOff x="0" y="0"/>
            <a:chExt cx="7537839" cy="4331833"/>
          </a:xfrm>
        </p:grpSpPr>
        <p:sp>
          <p:nvSpPr>
            <p:cNvPr id="5" name="TextBox 5"/>
            <p:cNvSpPr txBox="1"/>
            <p:nvPr/>
          </p:nvSpPr>
          <p:spPr>
            <a:xfrm>
              <a:off x="0" y="47625"/>
              <a:ext cx="7537839" cy="23162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Compación de modelos</a:t>
              </a:r>
            </a:p>
          </p:txBody>
        </p:sp>
        <p:sp>
          <p:nvSpPr>
            <p:cNvPr id="6" name="TextBox 6"/>
            <p:cNvSpPr txBox="1"/>
            <p:nvPr/>
          </p:nvSpPr>
          <p:spPr>
            <a:xfrm>
              <a:off x="0" y="3549725"/>
              <a:ext cx="7537839" cy="684318"/>
            </a:xfrm>
            <a:prstGeom prst="rect">
              <a:avLst/>
            </a:prstGeom>
          </p:spPr>
          <p:txBody>
            <a:bodyPr lIns="0" tIns="0" rIns="0" bIns="0" rtlCol="0" anchor="t">
              <a:spAutoFit/>
            </a:bodyPr>
            <a:lstStyle/>
            <a:p>
              <a:pPr algn="just">
                <a:lnSpc>
                  <a:spcPts val="4257"/>
                </a:lnSpc>
              </a:pPr>
              <a:endParaRPr/>
            </a:p>
          </p:txBody>
        </p:sp>
      </p:grpSp>
      <p:sp>
        <p:nvSpPr>
          <p:cNvPr id="7" name="TextBox 7"/>
          <p:cNvSpPr txBox="1"/>
          <p:nvPr/>
        </p:nvSpPr>
        <p:spPr>
          <a:xfrm>
            <a:off x="7160201" y="1160887"/>
            <a:ext cx="8516020" cy="5699125"/>
          </a:xfrm>
          <a:prstGeom prst="rect">
            <a:avLst/>
          </a:prstGeom>
        </p:spPr>
        <p:txBody>
          <a:bodyPr lIns="0" tIns="0" rIns="0" bIns="0" rtlCol="0" anchor="t">
            <a:spAutoFit/>
          </a:bodyPr>
          <a:lstStyle/>
          <a:p>
            <a:pPr algn="l">
              <a:lnSpc>
                <a:spcPts val="4550"/>
              </a:lnSpc>
              <a:spcBef>
                <a:spcPct val="0"/>
              </a:spcBef>
            </a:pPr>
            <a:r>
              <a:rPr lang="en-US" sz="3500">
                <a:solidFill>
                  <a:srgbClr val="000000"/>
                </a:solidFill>
                <a:latin typeface="Hammersmith One"/>
                <a:ea typeface="Hammersmith One"/>
                <a:cs typeface="Hammersmith One"/>
                <a:sym typeface="Hammersmith One"/>
              </a:rPr>
              <a:t>&gt; summary(modelo_simple)$r.squared</a:t>
            </a:r>
          </a:p>
          <a:p>
            <a:pPr algn="l">
              <a:lnSpc>
                <a:spcPts val="4550"/>
              </a:lnSpc>
              <a:spcBef>
                <a:spcPct val="0"/>
              </a:spcBef>
            </a:pPr>
            <a:r>
              <a:rPr lang="en-US" sz="3500">
                <a:solidFill>
                  <a:srgbClr val="000000"/>
                </a:solidFill>
                <a:latin typeface="Hammersmith One"/>
                <a:ea typeface="Hammersmith One"/>
                <a:cs typeface="Hammersmith One"/>
                <a:sym typeface="Hammersmith One"/>
              </a:rPr>
              <a:t>[1] 0.1602006</a:t>
            </a:r>
          </a:p>
          <a:p>
            <a:pPr algn="l">
              <a:lnSpc>
                <a:spcPts val="4550"/>
              </a:lnSpc>
              <a:spcBef>
                <a:spcPct val="0"/>
              </a:spcBef>
            </a:pPr>
            <a:r>
              <a:rPr lang="en-US" sz="3500">
                <a:solidFill>
                  <a:srgbClr val="000000"/>
                </a:solidFill>
                <a:latin typeface="Hammersmith One"/>
                <a:ea typeface="Hammersmith One"/>
                <a:cs typeface="Hammersmith One"/>
                <a:sym typeface="Hammersmith One"/>
              </a:rPr>
              <a:t>&gt; summary(modelo_ajustado)$r.squared</a:t>
            </a:r>
          </a:p>
          <a:p>
            <a:pPr algn="l">
              <a:lnSpc>
                <a:spcPts val="4550"/>
              </a:lnSpc>
              <a:spcBef>
                <a:spcPct val="0"/>
              </a:spcBef>
            </a:pPr>
            <a:r>
              <a:rPr lang="en-US" sz="3500">
                <a:solidFill>
                  <a:srgbClr val="000000"/>
                </a:solidFill>
                <a:latin typeface="Hammersmith One"/>
                <a:ea typeface="Hammersmith One"/>
                <a:cs typeface="Hammersmith One"/>
                <a:sym typeface="Hammersmith One"/>
              </a:rPr>
              <a:t>[1] 0.3443084</a:t>
            </a:r>
          </a:p>
          <a:p>
            <a:pPr algn="l">
              <a:lnSpc>
                <a:spcPts val="4550"/>
              </a:lnSpc>
              <a:spcBef>
                <a:spcPct val="0"/>
              </a:spcBef>
            </a:pPr>
            <a:endParaRPr lang="en-US" sz="3500">
              <a:solidFill>
                <a:srgbClr val="000000"/>
              </a:solidFill>
              <a:latin typeface="Hammersmith One"/>
              <a:ea typeface="Hammersmith One"/>
              <a:cs typeface="Hammersmith One"/>
              <a:sym typeface="Hammersmith One"/>
            </a:endParaRPr>
          </a:p>
          <a:p>
            <a:pPr algn="l">
              <a:lnSpc>
                <a:spcPts val="4550"/>
              </a:lnSpc>
              <a:spcBef>
                <a:spcPct val="0"/>
              </a:spcBef>
            </a:pPr>
            <a:endParaRPr lang="en-US" sz="3500">
              <a:solidFill>
                <a:srgbClr val="000000"/>
              </a:solidFill>
              <a:latin typeface="Hammersmith One"/>
              <a:ea typeface="Hammersmith One"/>
              <a:cs typeface="Hammersmith One"/>
              <a:sym typeface="Hammersmith One"/>
            </a:endParaRPr>
          </a:p>
          <a:p>
            <a:pPr algn="l">
              <a:lnSpc>
                <a:spcPts val="4550"/>
              </a:lnSpc>
              <a:spcBef>
                <a:spcPct val="0"/>
              </a:spcBef>
            </a:pPr>
            <a:r>
              <a:rPr lang="en-US" sz="3500">
                <a:solidFill>
                  <a:srgbClr val="000000"/>
                </a:solidFill>
                <a:latin typeface="Hammersmith One"/>
                <a:ea typeface="Hammersmith One"/>
                <a:cs typeface="Hammersmith One"/>
                <a:sym typeface="Hammersmith One"/>
              </a:rPr>
              <a:t>&gt; AIC(modelo_simple)</a:t>
            </a:r>
          </a:p>
          <a:p>
            <a:pPr algn="l">
              <a:lnSpc>
                <a:spcPts val="4550"/>
              </a:lnSpc>
              <a:spcBef>
                <a:spcPct val="0"/>
              </a:spcBef>
            </a:pPr>
            <a:r>
              <a:rPr lang="en-US" sz="3500">
                <a:solidFill>
                  <a:srgbClr val="000000"/>
                </a:solidFill>
                <a:latin typeface="Hammersmith One"/>
                <a:ea typeface="Hammersmith One"/>
                <a:cs typeface="Hammersmith One"/>
                <a:sym typeface="Hammersmith One"/>
              </a:rPr>
              <a:t>[1] 144183.1</a:t>
            </a:r>
          </a:p>
          <a:p>
            <a:pPr algn="l">
              <a:lnSpc>
                <a:spcPts val="4550"/>
              </a:lnSpc>
              <a:spcBef>
                <a:spcPct val="0"/>
              </a:spcBef>
            </a:pPr>
            <a:r>
              <a:rPr lang="en-US" sz="3500">
                <a:solidFill>
                  <a:srgbClr val="000000"/>
                </a:solidFill>
                <a:latin typeface="Hammersmith One"/>
                <a:ea typeface="Hammersmith One"/>
                <a:cs typeface="Hammersmith One"/>
                <a:sym typeface="Hammersmith One"/>
              </a:rPr>
              <a:t>&gt; AIC(modelo_ajustado)</a:t>
            </a:r>
          </a:p>
          <a:p>
            <a:pPr algn="l">
              <a:lnSpc>
                <a:spcPts val="4550"/>
              </a:lnSpc>
              <a:spcBef>
                <a:spcPct val="0"/>
              </a:spcBef>
            </a:pPr>
            <a:r>
              <a:rPr lang="en-US" sz="3500">
                <a:solidFill>
                  <a:srgbClr val="000000"/>
                </a:solidFill>
                <a:latin typeface="Hammersmith One"/>
                <a:ea typeface="Hammersmith One"/>
                <a:cs typeface="Hammersmith One"/>
                <a:sym typeface="Hammersmith One"/>
              </a:rPr>
              <a:t>[1] 115332.3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6877729"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6973332" y="4692625"/>
            <a:ext cx="10537296" cy="2998951"/>
          </a:xfrm>
          <a:custGeom>
            <a:avLst/>
            <a:gdLst/>
            <a:ahLst/>
            <a:cxnLst/>
            <a:rect l="l" t="t" r="r" b="b"/>
            <a:pathLst>
              <a:path w="10537296" h="2998951">
                <a:moveTo>
                  <a:pt x="0" y="0"/>
                </a:moveTo>
                <a:lnTo>
                  <a:pt x="10537296" y="0"/>
                </a:lnTo>
                <a:lnTo>
                  <a:pt x="10537296" y="2998950"/>
                </a:lnTo>
                <a:lnTo>
                  <a:pt x="0" y="2998950"/>
                </a:lnTo>
                <a:lnTo>
                  <a:pt x="0" y="0"/>
                </a:lnTo>
                <a:close/>
              </a:path>
            </a:pathLst>
          </a:custGeom>
          <a:blipFill>
            <a:blip r:embed="rId4"/>
            <a:stretch>
              <a:fillRect/>
            </a:stretch>
          </a:blipFill>
        </p:spPr>
      </p:sp>
      <p:grpSp>
        <p:nvGrpSpPr>
          <p:cNvPr id="5" name="Group 5"/>
          <p:cNvGrpSpPr/>
          <p:nvPr/>
        </p:nvGrpSpPr>
        <p:grpSpPr>
          <a:xfrm>
            <a:off x="620724" y="1028700"/>
            <a:ext cx="5653379" cy="5163400"/>
            <a:chOff x="0" y="0"/>
            <a:chExt cx="7537839" cy="6884533"/>
          </a:xfrm>
        </p:grpSpPr>
        <p:sp>
          <p:nvSpPr>
            <p:cNvPr id="6" name="TextBox 6"/>
            <p:cNvSpPr txBox="1"/>
            <p:nvPr/>
          </p:nvSpPr>
          <p:spPr>
            <a:xfrm>
              <a:off x="0" y="47625"/>
              <a:ext cx="7537839" cy="34465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Método de reducción dimensional</a:t>
              </a:r>
            </a:p>
          </p:txBody>
        </p:sp>
        <p:sp>
          <p:nvSpPr>
            <p:cNvPr id="7" name="TextBox 7"/>
            <p:cNvSpPr txBox="1"/>
            <p:nvPr/>
          </p:nvSpPr>
          <p:spPr>
            <a:xfrm>
              <a:off x="0" y="4680025"/>
              <a:ext cx="7537839" cy="2106718"/>
            </a:xfrm>
            <a:prstGeom prst="rect">
              <a:avLst/>
            </a:prstGeom>
          </p:spPr>
          <p:txBody>
            <a:bodyPr lIns="0" tIns="0" rIns="0" bIns="0" rtlCol="0" anchor="t">
              <a:spAutoFit/>
            </a:bodyPr>
            <a:lstStyle/>
            <a:p>
              <a:pPr algn="just">
                <a:lnSpc>
                  <a:spcPts val="4257"/>
                </a:lnSpc>
              </a:pPr>
              <a:r>
                <a:rPr lang="en-US" sz="3275">
                  <a:solidFill>
                    <a:srgbClr val="000000"/>
                  </a:solidFill>
                  <a:latin typeface="Hammersmith One"/>
                  <a:ea typeface="Hammersmith One"/>
                  <a:cs typeface="Hammersmith One"/>
                  <a:sym typeface="Hammersmith One"/>
                </a:rPr>
                <a:t>También conocido análisis de componentes principales (PCA)</a:t>
              </a:r>
            </a:p>
          </p:txBody>
        </p:sp>
      </p:grpSp>
      <p:sp>
        <p:nvSpPr>
          <p:cNvPr id="8" name="TextBox 8"/>
          <p:cNvSpPr txBox="1"/>
          <p:nvPr/>
        </p:nvSpPr>
        <p:spPr>
          <a:xfrm>
            <a:off x="6724853" y="990600"/>
            <a:ext cx="11690672" cy="2522855"/>
          </a:xfrm>
          <a:prstGeom prst="rect">
            <a:avLst/>
          </a:prstGeom>
        </p:spPr>
        <p:txBody>
          <a:bodyPr lIns="0" tIns="0" rIns="0" bIns="0" rtlCol="0" anchor="t">
            <a:spAutoFit/>
          </a:bodyPr>
          <a:lstStyle/>
          <a:p>
            <a:pPr algn="l">
              <a:lnSpc>
                <a:spcPts val="4030"/>
              </a:lnSpc>
            </a:pPr>
            <a:r>
              <a:rPr lang="en-US" sz="3100">
                <a:solidFill>
                  <a:srgbClr val="000000"/>
                </a:solidFill>
                <a:latin typeface="Hammersmith One"/>
                <a:ea typeface="Hammersmith One"/>
                <a:cs typeface="Hammersmith One"/>
                <a:sym typeface="Hammersmith One"/>
              </a:rPr>
              <a:t>datos_numericos &lt;- datos[, sapply(datos, is.numeric)]</a:t>
            </a:r>
          </a:p>
          <a:p>
            <a:pPr algn="l">
              <a:lnSpc>
                <a:spcPts val="4030"/>
              </a:lnSpc>
            </a:pPr>
            <a:r>
              <a:rPr lang="en-US" sz="3100">
                <a:solidFill>
                  <a:srgbClr val="000000"/>
                </a:solidFill>
                <a:latin typeface="Hammersmith One"/>
                <a:ea typeface="Hammersmith One"/>
                <a:cs typeface="Hammersmith One"/>
                <a:sym typeface="Hammersmith One"/>
              </a:rPr>
              <a:t>datos_normalizados &lt;- scale(datos_numericos)</a:t>
            </a:r>
          </a:p>
          <a:p>
            <a:pPr algn="l">
              <a:lnSpc>
                <a:spcPts val="4030"/>
              </a:lnSpc>
            </a:pPr>
            <a:r>
              <a:rPr lang="en-US" sz="3100">
                <a:solidFill>
                  <a:srgbClr val="000000"/>
                </a:solidFill>
                <a:latin typeface="Hammersmith One"/>
                <a:ea typeface="Hammersmith One"/>
                <a:cs typeface="Hammersmith One"/>
                <a:sym typeface="Hammersmith One"/>
              </a:rPr>
              <a:t>pca_result &lt;- prcomp(datos_normalizados, center = TRUE, scale. = TRUE)</a:t>
            </a:r>
          </a:p>
          <a:p>
            <a:pPr algn="l">
              <a:lnSpc>
                <a:spcPts val="4030"/>
              </a:lnSpc>
              <a:spcBef>
                <a:spcPct val="0"/>
              </a:spcBef>
            </a:pPr>
            <a:r>
              <a:rPr lang="en-US" sz="3100">
                <a:solidFill>
                  <a:srgbClr val="000000"/>
                </a:solidFill>
                <a:latin typeface="Hammersmith One"/>
                <a:ea typeface="Hammersmith One"/>
                <a:cs typeface="Hammersmith One"/>
                <a:sym typeface="Hammersmith One"/>
              </a:rPr>
              <a:t>summary(pca_result)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6877729"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8295794" y="5143500"/>
            <a:ext cx="7209112" cy="4873007"/>
          </a:xfrm>
          <a:custGeom>
            <a:avLst/>
            <a:gdLst/>
            <a:ahLst/>
            <a:cxnLst/>
            <a:rect l="l" t="t" r="r" b="b"/>
            <a:pathLst>
              <a:path w="7209112" h="4873007">
                <a:moveTo>
                  <a:pt x="0" y="0"/>
                </a:moveTo>
                <a:lnTo>
                  <a:pt x="7209112" y="0"/>
                </a:lnTo>
                <a:lnTo>
                  <a:pt x="7209112" y="4873007"/>
                </a:lnTo>
                <a:lnTo>
                  <a:pt x="0" y="4873007"/>
                </a:lnTo>
                <a:lnTo>
                  <a:pt x="0" y="0"/>
                </a:lnTo>
                <a:close/>
              </a:path>
            </a:pathLst>
          </a:custGeom>
          <a:blipFill>
            <a:blip r:embed="rId4"/>
            <a:stretch>
              <a:fillRect/>
            </a:stretch>
          </a:blipFill>
        </p:spPr>
      </p:sp>
      <p:grpSp>
        <p:nvGrpSpPr>
          <p:cNvPr id="5" name="Group 5"/>
          <p:cNvGrpSpPr/>
          <p:nvPr/>
        </p:nvGrpSpPr>
        <p:grpSpPr>
          <a:xfrm>
            <a:off x="620724" y="1028700"/>
            <a:ext cx="5653379" cy="4096600"/>
            <a:chOff x="0" y="0"/>
            <a:chExt cx="7537839" cy="5462133"/>
          </a:xfrm>
        </p:grpSpPr>
        <p:sp>
          <p:nvSpPr>
            <p:cNvPr id="6" name="TextBox 6"/>
            <p:cNvSpPr txBox="1"/>
            <p:nvPr/>
          </p:nvSpPr>
          <p:spPr>
            <a:xfrm>
              <a:off x="0" y="47625"/>
              <a:ext cx="7537839" cy="34465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Método de reducción dimensional</a:t>
              </a:r>
            </a:p>
          </p:txBody>
        </p:sp>
        <p:sp>
          <p:nvSpPr>
            <p:cNvPr id="7" name="TextBox 7"/>
            <p:cNvSpPr txBox="1"/>
            <p:nvPr/>
          </p:nvSpPr>
          <p:spPr>
            <a:xfrm>
              <a:off x="0" y="4680025"/>
              <a:ext cx="7537839" cy="684318"/>
            </a:xfrm>
            <a:prstGeom prst="rect">
              <a:avLst/>
            </a:prstGeom>
          </p:spPr>
          <p:txBody>
            <a:bodyPr lIns="0" tIns="0" rIns="0" bIns="0" rtlCol="0" anchor="t">
              <a:spAutoFit/>
            </a:bodyPr>
            <a:lstStyle/>
            <a:p>
              <a:pPr algn="just">
                <a:lnSpc>
                  <a:spcPts val="4257"/>
                </a:lnSpc>
              </a:pPr>
              <a:r>
                <a:rPr lang="en-US" sz="3275">
                  <a:solidFill>
                    <a:srgbClr val="000000"/>
                  </a:solidFill>
                  <a:latin typeface="Hammersmith One"/>
                  <a:ea typeface="Hammersmith One"/>
                  <a:cs typeface="Hammersmith One"/>
                  <a:sym typeface="Hammersmith One"/>
                </a:rPr>
                <a:t>Gráfica de la varianza</a:t>
              </a:r>
            </a:p>
          </p:txBody>
        </p:sp>
      </p:grpSp>
      <p:sp>
        <p:nvSpPr>
          <p:cNvPr id="8" name="TextBox 8"/>
          <p:cNvSpPr txBox="1"/>
          <p:nvPr/>
        </p:nvSpPr>
        <p:spPr>
          <a:xfrm>
            <a:off x="6762213" y="374225"/>
            <a:ext cx="10959533" cy="4542155"/>
          </a:xfrm>
          <a:prstGeom prst="rect">
            <a:avLst/>
          </a:prstGeom>
        </p:spPr>
        <p:txBody>
          <a:bodyPr lIns="0" tIns="0" rIns="0" bIns="0" rtlCol="0" anchor="t">
            <a:spAutoFit/>
          </a:bodyPr>
          <a:lstStyle/>
          <a:p>
            <a:pPr algn="l">
              <a:lnSpc>
                <a:spcPts val="4030"/>
              </a:lnSpc>
            </a:pPr>
            <a:r>
              <a:rPr lang="en-US" sz="3100">
                <a:solidFill>
                  <a:srgbClr val="000000"/>
                </a:solidFill>
                <a:latin typeface="Hammersmith One"/>
                <a:ea typeface="Hammersmith One"/>
                <a:cs typeface="Hammersmith One"/>
                <a:sym typeface="Hammersmith One"/>
              </a:rPr>
              <a:t>pca_df &lt;- pca_df[order(-pca_df$Variance_Explained), ]</a:t>
            </a:r>
          </a:p>
          <a:p>
            <a:pPr algn="l">
              <a:lnSpc>
                <a:spcPts val="4030"/>
              </a:lnSpc>
            </a:pPr>
            <a:r>
              <a:rPr lang="en-US" sz="3100">
                <a:solidFill>
                  <a:srgbClr val="000000"/>
                </a:solidFill>
                <a:latin typeface="Hammersmith One"/>
                <a:ea typeface="Hammersmith One"/>
                <a:cs typeface="Hammersmith One"/>
                <a:sym typeface="Hammersmith One"/>
              </a:rPr>
              <a:t>ggplot(pca_df, aes(x = reorder(Component, -Variance_Explained), y = Variance_Explained)) +</a:t>
            </a:r>
          </a:p>
          <a:p>
            <a:pPr algn="l">
              <a:lnSpc>
                <a:spcPts val="4030"/>
              </a:lnSpc>
            </a:pPr>
            <a:r>
              <a:rPr lang="en-US" sz="3100">
                <a:solidFill>
                  <a:srgbClr val="000000"/>
                </a:solidFill>
                <a:latin typeface="Hammersmith One"/>
                <a:ea typeface="Hammersmith One"/>
                <a:cs typeface="Hammersmith One"/>
                <a:sym typeface="Hammersmith One"/>
              </a:rPr>
              <a:t>  geom_bar(stat = "identity", fill = "skyblue") +</a:t>
            </a:r>
          </a:p>
          <a:p>
            <a:pPr algn="l">
              <a:lnSpc>
                <a:spcPts val="4030"/>
              </a:lnSpc>
            </a:pPr>
            <a:r>
              <a:rPr lang="en-US" sz="3100">
                <a:solidFill>
                  <a:srgbClr val="000000"/>
                </a:solidFill>
                <a:latin typeface="Hammersmith One"/>
                <a:ea typeface="Hammersmith One"/>
                <a:cs typeface="Hammersmith One"/>
                <a:sym typeface="Hammersmith One"/>
              </a:rPr>
              <a:t>  labs(title = "Varianza Explicada por cada Componente Principal",</a:t>
            </a:r>
          </a:p>
          <a:p>
            <a:pPr algn="l">
              <a:lnSpc>
                <a:spcPts val="4030"/>
              </a:lnSpc>
            </a:pPr>
            <a:r>
              <a:rPr lang="en-US" sz="3100">
                <a:solidFill>
                  <a:srgbClr val="000000"/>
                </a:solidFill>
                <a:latin typeface="Hammersmith One"/>
                <a:ea typeface="Hammersmith One"/>
                <a:cs typeface="Hammersmith One"/>
                <a:sym typeface="Hammersmith One"/>
              </a:rPr>
              <a:t>       x = "Componente Principal",</a:t>
            </a:r>
          </a:p>
          <a:p>
            <a:pPr algn="l">
              <a:lnSpc>
                <a:spcPts val="4030"/>
              </a:lnSpc>
            </a:pPr>
            <a:r>
              <a:rPr lang="en-US" sz="3100">
                <a:solidFill>
                  <a:srgbClr val="000000"/>
                </a:solidFill>
                <a:latin typeface="Hammersmith One"/>
                <a:ea typeface="Hammersmith One"/>
                <a:cs typeface="Hammersmith One"/>
                <a:sym typeface="Hammersmith One"/>
              </a:rPr>
              <a:t>       y = "Varianza Explicada") +</a:t>
            </a:r>
          </a:p>
          <a:p>
            <a:pPr algn="l">
              <a:lnSpc>
                <a:spcPts val="4030"/>
              </a:lnSpc>
              <a:spcBef>
                <a:spcPct val="0"/>
              </a:spcBef>
            </a:pPr>
            <a:r>
              <a:rPr lang="en-US" sz="3100">
                <a:solidFill>
                  <a:srgbClr val="000000"/>
                </a:solidFill>
                <a:latin typeface="Hammersmith One"/>
                <a:ea typeface="Hammersmith One"/>
                <a:cs typeface="Hammersmith One"/>
                <a:sym typeface="Hammersmith One"/>
              </a:rPr>
              <a:t>  theme_minimal()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0401" y="-244632"/>
            <a:ext cx="6877729" cy="10776265"/>
          </a:xfrm>
          <a:prstGeom prst="rect">
            <a:avLst/>
          </a:prstGeom>
          <a:solidFill>
            <a:srgbClr val="0CC0DF"/>
          </a:solidFill>
        </p:spPr>
      </p:sp>
      <p:sp>
        <p:nvSpPr>
          <p:cNvPr id="3" name="Freeform 3"/>
          <p:cNvSpPr/>
          <p:nvPr/>
        </p:nvSpPr>
        <p:spPr>
          <a:xfrm rot="5400000">
            <a:off x="1285702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4" name="Freeform 4"/>
          <p:cNvSpPr/>
          <p:nvPr/>
        </p:nvSpPr>
        <p:spPr>
          <a:xfrm>
            <a:off x="7276987" y="1808182"/>
            <a:ext cx="9837413" cy="8006206"/>
          </a:xfrm>
          <a:custGeom>
            <a:avLst/>
            <a:gdLst/>
            <a:ahLst/>
            <a:cxnLst/>
            <a:rect l="l" t="t" r="r" b="b"/>
            <a:pathLst>
              <a:path w="9837413" h="8006206">
                <a:moveTo>
                  <a:pt x="0" y="0"/>
                </a:moveTo>
                <a:lnTo>
                  <a:pt x="9837413" y="0"/>
                </a:lnTo>
                <a:lnTo>
                  <a:pt x="9837413" y="8006206"/>
                </a:lnTo>
                <a:lnTo>
                  <a:pt x="0" y="8006206"/>
                </a:lnTo>
                <a:lnTo>
                  <a:pt x="0" y="0"/>
                </a:lnTo>
                <a:close/>
              </a:path>
            </a:pathLst>
          </a:custGeom>
          <a:blipFill>
            <a:blip r:embed="rId4"/>
            <a:stretch>
              <a:fillRect/>
            </a:stretch>
          </a:blipFill>
        </p:spPr>
      </p:sp>
      <p:grpSp>
        <p:nvGrpSpPr>
          <p:cNvPr id="5" name="Group 5"/>
          <p:cNvGrpSpPr/>
          <p:nvPr/>
        </p:nvGrpSpPr>
        <p:grpSpPr>
          <a:xfrm>
            <a:off x="620724" y="1028700"/>
            <a:ext cx="5653379" cy="4630000"/>
            <a:chOff x="0" y="0"/>
            <a:chExt cx="7537839" cy="6173333"/>
          </a:xfrm>
        </p:grpSpPr>
        <p:sp>
          <p:nvSpPr>
            <p:cNvPr id="6" name="TextBox 6"/>
            <p:cNvSpPr txBox="1"/>
            <p:nvPr/>
          </p:nvSpPr>
          <p:spPr>
            <a:xfrm>
              <a:off x="0" y="47625"/>
              <a:ext cx="7537839" cy="3446568"/>
            </a:xfrm>
            <a:prstGeom prst="rect">
              <a:avLst/>
            </a:prstGeom>
          </p:spPr>
          <p:txBody>
            <a:bodyPr lIns="0" tIns="0" rIns="0" bIns="0" rtlCol="0" anchor="t">
              <a:spAutoFit/>
            </a:bodyPr>
            <a:lstStyle/>
            <a:p>
              <a:pPr marL="0" lvl="0" indent="0" algn="l">
                <a:lnSpc>
                  <a:spcPts val="6709"/>
                </a:lnSpc>
                <a:spcBef>
                  <a:spcPct val="0"/>
                </a:spcBef>
              </a:pPr>
              <a:r>
                <a:rPr lang="en-US" sz="6099">
                  <a:solidFill>
                    <a:srgbClr val="FFFFFF"/>
                  </a:solidFill>
                  <a:latin typeface="Hammersmith One"/>
                  <a:ea typeface="Hammersmith One"/>
                  <a:cs typeface="Hammersmith One"/>
                  <a:sym typeface="Hammersmith One"/>
                </a:rPr>
                <a:t>Método de reducción dimensional</a:t>
              </a:r>
            </a:p>
          </p:txBody>
        </p:sp>
        <p:sp>
          <p:nvSpPr>
            <p:cNvPr id="7" name="TextBox 7"/>
            <p:cNvSpPr txBox="1"/>
            <p:nvPr/>
          </p:nvSpPr>
          <p:spPr>
            <a:xfrm>
              <a:off x="0" y="4680025"/>
              <a:ext cx="7537839" cy="1395518"/>
            </a:xfrm>
            <a:prstGeom prst="rect">
              <a:avLst/>
            </a:prstGeom>
          </p:spPr>
          <p:txBody>
            <a:bodyPr lIns="0" tIns="0" rIns="0" bIns="0" rtlCol="0" anchor="t">
              <a:spAutoFit/>
            </a:bodyPr>
            <a:lstStyle/>
            <a:p>
              <a:pPr algn="just">
                <a:lnSpc>
                  <a:spcPts val="4257"/>
                </a:lnSpc>
              </a:pPr>
              <a:r>
                <a:rPr lang="en-US" sz="3275">
                  <a:solidFill>
                    <a:srgbClr val="000000"/>
                  </a:solidFill>
                  <a:latin typeface="Hammersmith One"/>
                  <a:ea typeface="Hammersmith One"/>
                  <a:cs typeface="Hammersmith One"/>
                  <a:sym typeface="Hammersmith One"/>
                </a:rPr>
                <a:t>Análisis de cargas de los componentes princiapales</a:t>
              </a:r>
            </a:p>
          </p:txBody>
        </p:sp>
      </p:grpSp>
      <p:sp>
        <p:nvSpPr>
          <p:cNvPr id="8" name="TextBox 8"/>
          <p:cNvSpPr txBox="1"/>
          <p:nvPr/>
        </p:nvSpPr>
        <p:spPr>
          <a:xfrm>
            <a:off x="6762213" y="374225"/>
            <a:ext cx="10959533" cy="1008380"/>
          </a:xfrm>
          <a:prstGeom prst="rect">
            <a:avLst/>
          </a:prstGeom>
        </p:spPr>
        <p:txBody>
          <a:bodyPr lIns="0" tIns="0" rIns="0" bIns="0" rtlCol="0" anchor="t">
            <a:spAutoFit/>
          </a:bodyPr>
          <a:lstStyle/>
          <a:p>
            <a:pPr algn="l">
              <a:lnSpc>
                <a:spcPts val="4030"/>
              </a:lnSpc>
            </a:pPr>
            <a:r>
              <a:rPr lang="en-US" sz="3100">
                <a:solidFill>
                  <a:srgbClr val="000000"/>
                </a:solidFill>
                <a:latin typeface="Hammersmith One"/>
                <a:ea typeface="Hammersmith One"/>
                <a:cs typeface="Hammersmith One"/>
                <a:sym typeface="Hammersmith One"/>
              </a:rPr>
              <a:t>pca_loadings &lt;- pca_result$rotation</a:t>
            </a:r>
          </a:p>
          <a:p>
            <a:pPr algn="l">
              <a:lnSpc>
                <a:spcPts val="4030"/>
              </a:lnSpc>
              <a:spcBef>
                <a:spcPct val="0"/>
              </a:spcBef>
            </a:pPr>
            <a:r>
              <a:rPr lang="en-US" sz="3100">
                <a:solidFill>
                  <a:srgbClr val="000000"/>
                </a:solidFill>
                <a:latin typeface="Hammersmith One"/>
                <a:ea typeface="Hammersmith One"/>
                <a:cs typeface="Hammersmith One"/>
                <a:sym typeface="Hammersmith One"/>
              </a:rPr>
              <a:t>print(pca_loadings)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999" y="-241693"/>
            <a:ext cx="18555999" cy="2659295"/>
          </a:xfrm>
          <a:prstGeom prst="rect">
            <a:avLst/>
          </a:prstGeom>
          <a:solidFill>
            <a:srgbClr val="0CC0DF"/>
          </a:solidFill>
        </p:spPr>
      </p:sp>
      <p:sp>
        <p:nvSpPr>
          <p:cNvPr id="3" name="TextBox 3"/>
          <p:cNvSpPr txBox="1"/>
          <p:nvPr/>
        </p:nvSpPr>
        <p:spPr>
          <a:xfrm>
            <a:off x="1249163" y="612376"/>
            <a:ext cx="12621682" cy="1120775"/>
          </a:xfrm>
          <a:prstGeom prst="rect">
            <a:avLst/>
          </a:prstGeom>
        </p:spPr>
        <p:txBody>
          <a:bodyPr lIns="0" tIns="0" rIns="0" bIns="0" rtlCol="0" anchor="t">
            <a:spAutoFit/>
          </a:bodyPr>
          <a:lstStyle/>
          <a:p>
            <a:pPr algn="l">
              <a:lnSpc>
                <a:spcPts val="9099"/>
              </a:lnSpc>
            </a:pPr>
            <a:r>
              <a:rPr lang="en-US" sz="6999" spc="-139">
                <a:solidFill>
                  <a:srgbClr val="FFFFFF"/>
                </a:solidFill>
                <a:latin typeface="Clear Sans"/>
                <a:ea typeface="Clear Sans"/>
                <a:cs typeface="Clear Sans"/>
                <a:sym typeface="Clear Sans"/>
              </a:rPr>
              <a:t>Conclusión</a:t>
            </a:r>
          </a:p>
        </p:txBody>
      </p:sp>
      <p:sp>
        <p:nvSpPr>
          <p:cNvPr id="4" name="TextBox 4"/>
          <p:cNvSpPr txBox="1"/>
          <p:nvPr/>
        </p:nvSpPr>
        <p:spPr>
          <a:xfrm>
            <a:off x="297560" y="2589840"/>
            <a:ext cx="17416574" cy="7322502"/>
          </a:xfrm>
          <a:prstGeom prst="rect">
            <a:avLst/>
          </a:prstGeom>
        </p:spPr>
        <p:txBody>
          <a:bodyPr lIns="0" tIns="0" rIns="0" bIns="0" rtlCol="0" anchor="t">
            <a:spAutoFit/>
          </a:bodyPr>
          <a:lstStyle/>
          <a:p>
            <a:pPr algn="just">
              <a:lnSpc>
                <a:spcPts val="4127"/>
              </a:lnSpc>
              <a:spcBef>
                <a:spcPct val="0"/>
              </a:spcBef>
            </a:pPr>
            <a:r>
              <a:rPr lang="en-US" sz="3175">
                <a:solidFill>
                  <a:srgbClr val="000000"/>
                </a:solidFill>
                <a:latin typeface="Hammersmith One"/>
                <a:ea typeface="Hammersmith One"/>
                <a:cs typeface="Hammersmith One"/>
                <a:sym typeface="Hammersmith One"/>
              </a:rPr>
              <a:t>La variables Número de cambios en la reserva, si tienen hijos los clientes, el tiempo que transcurre desde la reserva hasta el día de llegada, los requerimientos especiales, el tipo de cuarto reservado, la tarifa que pagan, la temporada de llegada y las cancelaciones previas, han demostrado un poder explicativo significativo de las cancelaciones en un 34%, sumado a esto con las pruebas de hipotesis de se descubrió que la probabilidad de que una reservación sea cancelada aumenta cuando pasa mucho tiempo hasta la llegadad de los clientes, los usuarios no hacen ningún cambio y ninguna solictud especial.</a:t>
            </a:r>
          </a:p>
          <a:p>
            <a:pPr algn="just">
              <a:lnSpc>
                <a:spcPts val="4127"/>
              </a:lnSpc>
              <a:spcBef>
                <a:spcPct val="0"/>
              </a:spcBef>
            </a:pPr>
            <a:endParaRPr lang="en-US" sz="3175">
              <a:solidFill>
                <a:srgbClr val="000000"/>
              </a:solidFill>
              <a:latin typeface="Hammersmith One"/>
              <a:ea typeface="Hammersmith One"/>
              <a:cs typeface="Hammersmith One"/>
              <a:sym typeface="Hammersmith One"/>
            </a:endParaRPr>
          </a:p>
          <a:p>
            <a:pPr algn="just">
              <a:lnSpc>
                <a:spcPts val="4127"/>
              </a:lnSpc>
              <a:spcBef>
                <a:spcPct val="0"/>
              </a:spcBef>
            </a:pPr>
            <a:r>
              <a:rPr lang="en-US" sz="3175">
                <a:solidFill>
                  <a:srgbClr val="000000"/>
                </a:solidFill>
                <a:latin typeface="Hammersmith One"/>
                <a:ea typeface="Hammersmith One"/>
                <a:cs typeface="Hammersmith One"/>
                <a:sym typeface="Hammersmith One"/>
              </a:rPr>
              <a:t>Se recomienda a los hoteles capacitar al personal de recpción quienes normalemnte atiende las reservas para que puedan comentarle a los clientes que pueden hacer alguna petición en especial, que si hay algún cambio antes de cancelar, pueden llamar para informar el cambio sin penalización y cuando las reservaciones se hagan con mucho tiempo de anticipación darles un seguimiento mediante llamada o mensaje para brindar la confianza a los clientes.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999" y="-241693"/>
            <a:ext cx="18555999" cy="2659295"/>
          </a:xfrm>
          <a:prstGeom prst="rect">
            <a:avLst/>
          </a:prstGeom>
          <a:solidFill>
            <a:srgbClr val="0CC0DF"/>
          </a:solidFill>
        </p:spPr>
      </p:sp>
      <p:sp>
        <p:nvSpPr>
          <p:cNvPr id="3" name="TextBox 3"/>
          <p:cNvSpPr txBox="1"/>
          <p:nvPr/>
        </p:nvSpPr>
        <p:spPr>
          <a:xfrm>
            <a:off x="1249163" y="612376"/>
            <a:ext cx="12621682" cy="1120775"/>
          </a:xfrm>
          <a:prstGeom prst="rect">
            <a:avLst/>
          </a:prstGeom>
        </p:spPr>
        <p:txBody>
          <a:bodyPr lIns="0" tIns="0" rIns="0" bIns="0" rtlCol="0" anchor="t">
            <a:spAutoFit/>
          </a:bodyPr>
          <a:lstStyle/>
          <a:p>
            <a:pPr algn="l">
              <a:lnSpc>
                <a:spcPts val="9099"/>
              </a:lnSpc>
            </a:pPr>
            <a:r>
              <a:rPr lang="en-US" sz="6999" spc="-139">
                <a:solidFill>
                  <a:srgbClr val="FFFFFF"/>
                </a:solidFill>
                <a:latin typeface="Clear Sans"/>
                <a:ea typeface="Clear Sans"/>
                <a:cs typeface="Clear Sans"/>
                <a:sym typeface="Clear Sans"/>
              </a:rPr>
              <a:t>Referencias bibliográficas</a:t>
            </a:r>
          </a:p>
        </p:txBody>
      </p:sp>
      <p:sp>
        <p:nvSpPr>
          <p:cNvPr id="4" name="TextBox 4"/>
          <p:cNvSpPr txBox="1"/>
          <p:nvPr/>
        </p:nvSpPr>
        <p:spPr>
          <a:xfrm>
            <a:off x="170034" y="2721724"/>
            <a:ext cx="17947931" cy="7057072"/>
          </a:xfrm>
          <a:prstGeom prst="rect">
            <a:avLst/>
          </a:prstGeom>
        </p:spPr>
        <p:txBody>
          <a:bodyPr lIns="0" tIns="0" rIns="0" bIns="0" rtlCol="0" anchor="t">
            <a:spAutoFit/>
          </a:bodyPr>
          <a:lstStyle/>
          <a:p>
            <a:pPr algn="just">
              <a:lnSpc>
                <a:spcPts val="3997"/>
              </a:lnSpc>
              <a:spcBef>
                <a:spcPct val="0"/>
              </a:spcBef>
            </a:pPr>
            <a:r>
              <a:rPr lang="en-US" sz="3075">
                <a:solidFill>
                  <a:srgbClr val="000000"/>
                </a:solidFill>
                <a:latin typeface="Hammersmith One"/>
                <a:ea typeface="Hammersmith One"/>
                <a:cs typeface="Hammersmith One"/>
                <a:sym typeface="Hammersmith One"/>
              </a:rPr>
              <a:t>- DeVito. (2022, 1 septiembre). 01 - Descarga e Instalación de PosgreSQL | Curso de Base de Datos PostgresSQL [Vídeo]. YouTube. https://www.youtube.com/watch?v=gEJcMrk3E-Q</a:t>
            </a:r>
          </a:p>
          <a:p>
            <a:pPr algn="just">
              <a:lnSpc>
                <a:spcPts val="3997"/>
              </a:lnSpc>
              <a:spcBef>
                <a:spcPct val="0"/>
              </a:spcBef>
            </a:pPr>
            <a:r>
              <a:rPr lang="en-US" sz="3075">
                <a:solidFill>
                  <a:srgbClr val="000000"/>
                </a:solidFill>
                <a:latin typeface="Hammersmith One"/>
                <a:ea typeface="Hammersmith One"/>
                <a:cs typeface="Hammersmith One"/>
                <a:sym typeface="Hammersmith One"/>
              </a:rPr>
              <a:t>- Jose Alejandro De Souza. (2024, 2 enero). Aprende Tableau desde cero: Tutorial para principiantes [Vídeo]. YouTube. https://www.youtube.com/watch?v=cYw8OvkwVVI</a:t>
            </a:r>
          </a:p>
          <a:p>
            <a:pPr algn="just">
              <a:lnSpc>
                <a:spcPts val="3997"/>
              </a:lnSpc>
              <a:spcBef>
                <a:spcPct val="0"/>
              </a:spcBef>
            </a:pPr>
            <a:r>
              <a:rPr lang="en-US" sz="3075">
                <a:solidFill>
                  <a:srgbClr val="000000"/>
                </a:solidFill>
                <a:latin typeface="Hammersmith One"/>
                <a:ea typeface="Hammersmith One"/>
                <a:cs typeface="Hammersmith One"/>
                <a:sym typeface="Hammersmith One"/>
              </a:rPr>
              <a:t>- Knaflic, C. N. (2015). Storytelling with Data.</a:t>
            </a:r>
          </a:p>
          <a:p>
            <a:pPr algn="just">
              <a:lnSpc>
                <a:spcPts val="3997"/>
              </a:lnSpc>
              <a:spcBef>
                <a:spcPct val="0"/>
              </a:spcBef>
            </a:pPr>
            <a:r>
              <a:rPr lang="en-US" sz="3075">
                <a:solidFill>
                  <a:srgbClr val="000000"/>
                </a:solidFill>
                <a:latin typeface="Hammersmith One"/>
                <a:ea typeface="Hammersmith One"/>
                <a:cs typeface="Hammersmith One"/>
                <a:sym typeface="Hammersmith One"/>
              </a:rPr>
              <a:t>- Ferrari, L. P., &amp; Pirozzi, E. (2023). Learn PostgreSQL - Second Edition: Use, Manage and Build Secure and Scalable Databases with PostgreSQL 16.</a:t>
            </a:r>
          </a:p>
          <a:p>
            <a:pPr algn="just">
              <a:lnSpc>
                <a:spcPts val="3997"/>
              </a:lnSpc>
              <a:spcBef>
                <a:spcPct val="0"/>
              </a:spcBef>
            </a:pPr>
            <a:r>
              <a:rPr lang="en-US" sz="3075">
                <a:solidFill>
                  <a:srgbClr val="000000"/>
                </a:solidFill>
                <a:latin typeface="Hammersmith One"/>
                <a:ea typeface="Hammersmith One"/>
                <a:cs typeface="Hammersmith One"/>
                <a:sym typeface="Hammersmith One"/>
              </a:rPr>
              <a:t>- Puga, J. L. (2012). Introducción al análisis de datos con R y R Commander. en psicología y educación. http://repositorio.ual.es/bitstream/10835/1658/1/R_Rcmdr_Psi_Edu.pdf</a:t>
            </a:r>
          </a:p>
          <a:p>
            <a:pPr algn="just">
              <a:lnSpc>
                <a:spcPts val="3997"/>
              </a:lnSpc>
              <a:spcBef>
                <a:spcPct val="0"/>
              </a:spcBef>
            </a:pPr>
            <a:r>
              <a:rPr lang="en-US" sz="3075">
                <a:solidFill>
                  <a:srgbClr val="000000"/>
                </a:solidFill>
                <a:latin typeface="Hammersmith One"/>
                <a:ea typeface="Hammersmith One"/>
                <a:cs typeface="Hammersmith One"/>
                <a:sym typeface="Hammersmith One"/>
              </a:rPr>
              <a:t>- SQLBolt - Learn SQL - Introduction to SQL. (s. f.). SQLBolt - Learn SQL With Simple, Interactive Exercises. https://sqlbolt.com/</a:t>
            </a:r>
          </a:p>
          <a:p>
            <a:pPr algn="just">
              <a:lnSpc>
                <a:spcPts val="3997"/>
              </a:lnSpc>
              <a:spcBef>
                <a:spcPct val="0"/>
              </a:spcBef>
            </a:pPr>
            <a:r>
              <a:rPr lang="en-US" sz="3075">
                <a:solidFill>
                  <a:srgbClr val="000000"/>
                </a:solidFill>
                <a:latin typeface="Hammersmith One"/>
                <a:ea typeface="Hammersmith One"/>
                <a:cs typeface="Hammersmith One"/>
                <a:sym typeface="Hammersmith One"/>
              </a:rPr>
              <a:t>- StatQuest with Josh Starmer. (2018). StatQuest: Principal Component Analysis (PCA), Step-by-Step [Vídeo]. YouTube. https://www.youtube.com/watch?v=FgakZw6K1QQ</a:t>
            </a:r>
          </a:p>
          <a:p>
            <a:pPr algn="just">
              <a:lnSpc>
                <a:spcPts val="3997"/>
              </a:lnSpc>
              <a:spcBef>
                <a:spcPct val="0"/>
              </a:spcBef>
            </a:pPr>
            <a:r>
              <a:rPr lang="en-US" sz="3075">
                <a:solidFill>
                  <a:srgbClr val="000000"/>
                </a:solidFill>
                <a:latin typeface="Hammersmith One"/>
                <a:ea typeface="Hammersmith One"/>
                <a:cs typeface="Hammersmith One"/>
                <a:sym typeface="Hammersmith One"/>
              </a:rPr>
              <a:t>- W3Schools.com. (s. f.). https://www.w3schools.com/sql/default.asp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7785" y="-360315"/>
            <a:ext cx="7078471" cy="11007631"/>
          </a:xfrm>
          <a:custGeom>
            <a:avLst/>
            <a:gdLst/>
            <a:ahLst/>
            <a:cxnLst/>
            <a:rect l="l" t="t" r="r" b="b"/>
            <a:pathLst>
              <a:path w="7078471" h="11007631">
                <a:moveTo>
                  <a:pt x="0" y="0"/>
                </a:moveTo>
                <a:lnTo>
                  <a:pt x="7078471" y="0"/>
                </a:lnTo>
                <a:lnTo>
                  <a:pt x="7078471" y="11007630"/>
                </a:lnTo>
                <a:lnTo>
                  <a:pt x="0" y="11007630"/>
                </a:lnTo>
                <a:lnTo>
                  <a:pt x="0" y="0"/>
                </a:lnTo>
                <a:close/>
              </a:path>
            </a:pathLst>
          </a:custGeom>
          <a:blipFill>
            <a:blip r:embed="rId2"/>
            <a:stretch>
              <a:fillRect l="-3672"/>
            </a:stretch>
          </a:blipFill>
        </p:spPr>
      </p:sp>
      <p:grpSp>
        <p:nvGrpSpPr>
          <p:cNvPr id="3" name="Group 3"/>
          <p:cNvGrpSpPr/>
          <p:nvPr/>
        </p:nvGrpSpPr>
        <p:grpSpPr>
          <a:xfrm>
            <a:off x="8142653" y="782142"/>
            <a:ext cx="4671687" cy="4227251"/>
            <a:chOff x="0" y="0"/>
            <a:chExt cx="6228916" cy="5636335"/>
          </a:xfrm>
        </p:grpSpPr>
        <p:sp>
          <p:nvSpPr>
            <p:cNvPr id="4" name="TextBox 4"/>
            <p:cNvSpPr txBox="1"/>
            <p:nvPr/>
          </p:nvSpPr>
          <p:spPr>
            <a:xfrm>
              <a:off x="0" y="76200"/>
              <a:ext cx="6228916" cy="1713795"/>
            </a:xfrm>
            <a:prstGeom prst="rect">
              <a:avLst/>
            </a:prstGeom>
          </p:spPr>
          <p:txBody>
            <a:bodyPr lIns="0" tIns="0" rIns="0" bIns="0" rtlCol="0" anchor="t">
              <a:spAutoFit/>
            </a:bodyPr>
            <a:lstStyle/>
            <a:p>
              <a:pPr marL="0" lvl="0" indent="0" algn="l">
                <a:lnSpc>
                  <a:spcPts val="9737"/>
                </a:lnSpc>
                <a:spcBef>
                  <a:spcPct val="0"/>
                </a:spcBef>
              </a:pPr>
              <a:r>
                <a:rPr lang="en-US" sz="8852">
                  <a:solidFill>
                    <a:srgbClr val="000000"/>
                  </a:solidFill>
                  <a:latin typeface="Hammersmith One"/>
                  <a:ea typeface="Hammersmith One"/>
                  <a:cs typeface="Hammersmith One"/>
                  <a:sym typeface="Hammersmith One"/>
                </a:rPr>
                <a:t>Temario</a:t>
              </a:r>
            </a:p>
          </p:txBody>
        </p:sp>
        <p:sp>
          <p:nvSpPr>
            <p:cNvPr id="5" name="TextBox 5"/>
            <p:cNvSpPr txBox="1"/>
            <p:nvPr/>
          </p:nvSpPr>
          <p:spPr>
            <a:xfrm>
              <a:off x="0" y="4903307"/>
              <a:ext cx="6228916" cy="668217"/>
            </a:xfrm>
            <a:prstGeom prst="rect">
              <a:avLst/>
            </a:prstGeom>
          </p:spPr>
          <p:txBody>
            <a:bodyPr lIns="0" tIns="0" rIns="0" bIns="0" rtlCol="0" anchor="t">
              <a:spAutoFit/>
            </a:bodyPr>
            <a:lstStyle/>
            <a:p>
              <a:pPr algn="l">
                <a:lnSpc>
                  <a:spcPts val="4264"/>
                </a:lnSpc>
              </a:pPr>
              <a:endParaRPr/>
            </a:p>
          </p:txBody>
        </p:sp>
      </p:grpSp>
      <p:sp>
        <p:nvSpPr>
          <p:cNvPr id="6" name="Freeform 6"/>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sp>
      <p:sp>
        <p:nvSpPr>
          <p:cNvPr id="7" name="TextBox 7"/>
          <p:cNvSpPr txBox="1"/>
          <p:nvPr/>
        </p:nvSpPr>
        <p:spPr>
          <a:xfrm>
            <a:off x="7035282" y="2555935"/>
            <a:ext cx="9913590" cy="3984625"/>
          </a:xfrm>
          <a:prstGeom prst="rect">
            <a:avLst/>
          </a:prstGeom>
        </p:spPr>
        <p:txBody>
          <a:bodyPr lIns="0" tIns="0" rIns="0" bIns="0" rtlCol="0" anchor="t">
            <a:spAutoFit/>
          </a:bodyPr>
          <a:lstStyle/>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Selección  y justificación de datos</a:t>
            </a:r>
          </a:p>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Descripción de la base de datos</a:t>
            </a:r>
          </a:p>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Análisis exploratorio</a:t>
            </a:r>
          </a:p>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Visualización de datos</a:t>
            </a:r>
          </a:p>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Interpretación de resultados y conclusiones</a:t>
            </a:r>
          </a:p>
          <a:p>
            <a:pPr marL="755651" lvl="1" indent="-377825" algn="l">
              <a:lnSpc>
                <a:spcPts val="4550"/>
              </a:lnSpc>
              <a:buAutoNum type="arabicPeriod"/>
            </a:pPr>
            <a:r>
              <a:rPr lang="en-US" sz="3500">
                <a:solidFill>
                  <a:srgbClr val="000000"/>
                </a:solidFill>
                <a:latin typeface="Hammersmith One"/>
                <a:ea typeface="Hammersmith One"/>
                <a:cs typeface="Hammersmith One"/>
                <a:sym typeface="Hammersmith One"/>
              </a:rPr>
              <a:t>Referencias</a:t>
            </a:r>
          </a:p>
          <a:p>
            <a:pPr algn="ctr">
              <a:lnSpc>
                <a:spcPts val="4550"/>
              </a:lnSpc>
              <a:spcBef>
                <a:spcPct val="0"/>
              </a:spcBef>
            </a:pPr>
            <a:endParaRPr lang="en-US" sz="3500">
              <a:solidFill>
                <a:srgbClr val="000000"/>
              </a:solidFill>
              <a:latin typeface="Hammersmith One"/>
              <a:ea typeface="Hammersmith One"/>
              <a:cs typeface="Hammersmith One"/>
              <a:sym typeface="Hammersmith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999" y="-241693"/>
            <a:ext cx="18555999" cy="2659295"/>
          </a:xfrm>
          <a:prstGeom prst="rect">
            <a:avLst/>
          </a:prstGeom>
          <a:solidFill>
            <a:srgbClr val="0CC0DF"/>
          </a:solidFill>
        </p:spPr>
      </p:sp>
      <p:sp>
        <p:nvSpPr>
          <p:cNvPr id="3" name="TextBox 3"/>
          <p:cNvSpPr txBox="1"/>
          <p:nvPr/>
        </p:nvSpPr>
        <p:spPr>
          <a:xfrm>
            <a:off x="1249163" y="612376"/>
            <a:ext cx="12621682" cy="1120775"/>
          </a:xfrm>
          <a:prstGeom prst="rect">
            <a:avLst/>
          </a:prstGeom>
        </p:spPr>
        <p:txBody>
          <a:bodyPr lIns="0" tIns="0" rIns="0" bIns="0" rtlCol="0" anchor="t">
            <a:spAutoFit/>
          </a:bodyPr>
          <a:lstStyle/>
          <a:p>
            <a:pPr algn="l">
              <a:lnSpc>
                <a:spcPts val="9099"/>
              </a:lnSpc>
            </a:pPr>
            <a:r>
              <a:rPr lang="en-US" sz="6999" spc="-139">
                <a:solidFill>
                  <a:srgbClr val="FFFFFF"/>
                </a:solidFill>
                <a:latin typeface="Clear Sans"/>
                <a:ea typeface="Clear Sans"/>
                <a:cs typeface="Clear Sans"/>
                <a:sym typeface="Clear Sans"/>
              </a:rPr>
              <a:t>Repositorio</a:t>
            </a:r>
          </a:p>
        </p:txBody>
      </p:sp>
      <p:sp>
        <p:nvSpPr>
          <p:cNvPr id="4" name="TextBox 4"/>
          <p:cNvSpPr txBox="1"/>
          <p:nvPr/>
        </p:nvSpPr>
        <p:spPr>
          <a:xfrm>
            <a:off x="170034" y="2721724"/>
            <a:ext cx="17947931" cy="494347"/>
          </a:xfrm>
          <a:prstGeom prst="rect">
            <a:avLst/>
          </a:prstGeom>
        </p:spPr>
        <p:txBody>
          <a:bodyPr lIns="0" tIns="0" rIns="0" bIns="0" rtlCol="0" anchor="t">
            <a:spAutoFit/>
          </a:bodyPr>
          <a:lstStyle/>
          <a:p>
            <a:pPr algn="just">
              <a:lnSpc>
                <a:spcPts val="3997"/>
              </a:lnSpc>
              <a:spcBef>
                <a:spcPct val="0"/>
              </a:spcBef>
            </a:pPr>
            <a:r>
              <a:rPr lang="en-US" sz="3075">
                <a:solidFill>
                  <a:srgbClr val="000000"/>
                </a:solidFill>
                <a:latin typeface="Hammersmith One"/>
                <a:ea typeface="Hammersmith One"/>
                <a:cs typeface="Hammersmith One"/>
                <a:sym typeface="Hammersmith One"/>
              </a:rPr>
              <a:t>https://github.com/RaulPuga/Proyecto-final.git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503" y="-262325"/>
            <a:ext cx="6335537" cy="10811649"/>
          </a:xfrm>
          <a:prstGeom prst="rect">
            <a:avLst/>
          </a:prstGeom>
          <a:solidFill>
            <a:srgbClr val="0CC0DF"/>
          </a:solidFill>
        </p:spPr>
      </p:sp>
      <p:sp>
        <p:nvSpPr>
          <p:cNvPr id="3" name="AutoShape 3"/>
          <p:cNvSpPr/>
          <p:nvPr/>
        </p:nvSpPr>
        <p:spPr>
          <a:xfrm>
            <a:off x="7305847" y="1975842"/>
            <a:ext cx="9953453" cy="0"/>
          </a:xfrm>
          <a:prstGeom prst="line">
            <a:avLst/>
          </a:prstGeom>
          <a:ln w="19050" cap="rnd">
            <a:solidFill>
              <a:srgbClr val="0CC0DF"/>
            </a:solidFill>
            <a:prstDash val="solid"/>
            <a:headEnd type="none" w="sm" len="sm"/>
            <a:tailEnd type="none" w="sm" len="sm"/>
          </a:ln>
        </p:spPr>
      </p:sp>
      <p:sp>
        <p:nvSpPr>
          <p:cNvPr id="4" name="Freeform 4"/>
          <p:cNvSpPr/>
          <p:nvPr/>
        </p:nvSpPr>
        <p:spPr>
          <a:xfrm>
            <a:off x="925621" y="2947973"/>
            <a:ext cx="3683484" cy="272222"/>
          </a:xfrm>
          <a:custGeom>
            <a:avLst/>
            <a:gdLst/>
            <a:ahLst/>
            <a:cxnLst/>
            <a:rect l="l" t="t" r="r" b="b"/>
            <a:pathLst>
              <a:path w="3683484" h="272222">
                <a:moveTo>
                  <a:pt x="0" y="0"/>
                </a:moveTo>
                <a:lnTo>
                  <a:pt x="3683483" y="0"/>
                </a:lnTo>
                <a:lnTo>
                  <a:pt x="3683483" y="272223"/>
                </a:lnTo>
                <a:lnTo>
                  <a:pt x="0" y="272223"/>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5" name="Freeform 5"/>
          <p:cNvSpPr/>
          <p:nvPr/>
        </p:nvSpPr>
        <p:spPr>
          <a:xfrm>
            <a:off x="480687" y="5453391"/>
            <a:ext cx="5245889" cy="3490901"/>
          </a:xfrm>
          <a:custGeom>
            <a:avLst/>
            <a:gdLst/>
            <a:ahLst/>
            <a:cxnLst/>
            <a:rect l="l" t="t" r="r" b="b"/>
            <a:pathLst>
              <a:path w="5245889" h="3490901">
                <a:moveTo>
                  <a:pt x="0" y="0"/>
                </a:moveTo>
                <a:lnTo>
                  <a:pt x="5245889" y="0"/>
                </a:lnTo>
                <a:lnTo>
                  <a:pt x="5245889" y="3490901"/>
                </a:lnTo>
                <a:lnTo>
                  <a:pt x="0" y="3490901"/>
                </a:lnTo>
                <a:lnTo>
                  <a:pt x="0" y="0"/>
                </a:lnTo>
                <a:close/>
              </a:path>
            </a:pathLst>
          </a:custGeom>
          <a:blipFill>
            <a:blip r:embed="rId4"/>
            <a:stretch>
              <a:fillRect/>
            </a:stretch>
          </a:blipFill>
        </p:spPr>
      </p:sp>
      <p:sp>
        <p:nvSpPr>
          <p:cNvPr id="6" name="TextBox 6"/>
          <p:cNvSpPr txBox="1"/>
          <p:nvPr/>
        </p:nvSpPr>
        <p:spPr>
          <a:xfrm>
            <a:off x="5276053" y="399773"/>
            <a:ext cx="12709401" cy="1505605"/>
          </a:xfrm>
          <a:prstGeom prst="rect">
            <a:avLst/>
          </a:prstGeom>
        </p:spPr>
        <p:txBody>
          <a:bodyPr lIns="0" tIns="0" rIns="0" bIns="0" rtlCol="0" anchor="t">
            <a:spAutoFit/>
          </a:bodyPr>
          <a:lstStyle/>
          <a:p>
            <a:pPr marL="1986285" lvl="1" indent="-993143" algn="ctr">
              <a:lnSpc>
                <a:spcPts val="12880"/>
              </a:lnSpc>
              <a:buAutoNum type="arabicPeriod"/>
            </a:pPr>
            <a:r>
              <a:rPr lang="en-US" sz="7200" dirty="0" err="1">
                <a:solidFill>
                  <a:srgbClr val="000000"/>
                </a:solidFill>
                <a:latin typeface="Open Sans 1 Bold"/>
                <a:ea typeface="Open Sans 1 Bold"/>
                <a:cs typeface="Open Sans 1 Bold"/>
                <a:sym typeface="Open Sans 1 Bold"/>
              </a:rPr>
              <a:t>Selección</a:t>
            </a:r>
            <a:r>
              <a:rPr lang="en-US" sz="7200" dirty="0">
                <a:solidFill>
                  <a:srgbClr val="000000"/>
                </a:solidFill>
                <a:latin typeface="Open Sans 1 Bold"/>
                <a:ea typeface="Open Sans 1 Bold"/>
                <a:cs typeface="Open Sans 1 Bold"/>
                <a:sym typeface="Open Sans 1 Bold"/>
              </a:rPr>
              <a:t> de </a:t>
            </a:r>
            <a:r>
              <a:rPr lang="en-US" sz="7200" dirty="0" err="1">
                <a:solidFill>
                  <a:srgbClr val="000000"/>
                </a:solidFill>
                <a:latin typeface="Open Sans 1 Bold"/>
                <a:ea typeface="Open Sans 1 Bold"/>
                <a:cs typeface="Open Sans 1 Bold"/>
                <a:sym typeface="Open Sans 1 Bold"/>
              </a:rPr>
              <a:t>datos</a:t>
            </a:r>
            <a:endParaRPr lang="en-US" sz="7200" dirty="0">
              <a:solidFill>
                <a:srgbClr val="000000"/>
              </a:solidFill>
              <a:latin typeface="Open Sans 1 Bold"/>
              <a:ea typeface="Open Sans 1 Bold"/>
              <a:cs typeface="Open Sans 1 Bold"/>
              <a:sym typeface="Open Sans 1 Bold"/>
            </a:endParaRPr>
          </a:p>
        </p:txBody>
      </p:sp>
      <p:sp>
        <p:nvSpPr>
          <p:cNvPr id="7" name="TextBox 7"/>
          <p:cNvSpPr txBox="1"/>
          <p:nvPr/>
        </p:nvSpPr>
        <p:spPr>
          <a:xfrm>
            <a:off x="6676419" y="2257440"/>
            <a:ext cx="9103574" cy="2380615"/>
          </a:xfrm>
          <a:prstGeom prst="rect">
            <a:avLst/>
          </a:prstGeom>
        </p:spPr>
        <p:txBody>
          <a:bodyPr lIns="0" tIns="0" rIns="0" bIns="0" rtlCol="0" anchor="t">
            <a:spAutoFit/>
          </a:bodyPr>
          <a:lstStyle/>
          <a:p>
            <a:pPr algn="just">
              <a:lnSpc>
                <a:spcPts val="4759"/>
              </a:lnSpc>
            </a:pPr>
            <a:r>
              <a:rPr lang="en-US" sz="3399" dirty="0">
                <a:solidFill>
                  <a:srgbClr val="000000"/>
                </a:solidFill>
                <a:latin typeface="Open Sans 1"/>
                <a:ea typeface="Open Sans 1"/>
                <a:cs typeface="Open Sans 1"/>
                <a:sym typeface="Open Sans 1"/>
              </a:rPr>
              <a:t>La base de </a:t>
            </a:r>
            <a:r>
              <a:rPr lang="en-US" sz="3399" dirty="0" err="1">
                <a:solidFill>
                  <a:srgbClr val="000000"/>
                </a:solidFill>
                <a:latin typeface="Open Sans 1"/>
                <a:ea typeface="Open Sans 1"/>
                <a:cs typeface="Open Sans 1"/>
                <a:sym typeface="Open Sans 1"/>
              </a:rPr>
              <a:t>datos</a:t>
            </a:r>
            <a:r>
              <a:rPr lang="en-US" sz="3399" dirty="0">
                <a:solidFill>
                  <a:srgbClr val="000000"/>
                </a:solidFill>
                <a:latin typeface="Open Sans 1"/>
                <a:ea typeface="Open Sans 1"/>
                <a:cs typeface="Open Sans 1"/>
                <a:sym typeface="Open Sans 1"/>
              </a:rPr>
              <a:t> </a:t>
            </a:r>
            <a:r>
              <a:rPr lang="en-US" sz="3399" dirty="0" err="1">
                <a:solidFill>
                  <a:srgbClr val="000000"/>
                </a:solidFill>
                <a:latin typeface="Open Sans 1"/>
                <a:ea typeface="Open Sans 1"/>
                <a:cs typeface="Open Sans 1"/>
                <a:sym typeface="Open Sans 1"/>
              </a:rPr>
              <a:t>seleccionada</a:t>
            </a:r>
            <a:r>
              <a:rPr lang="en-US" sz="3399" dirty="0">
                <a:solidFill>
                  <a:srgbClr val="000000"/>
                </a:solidFill>
                <a:latin typeface="Open Sans 1"/>
                <a:ea typeface="Open Sans 1"/>
                <a:cs typeface="Open Sans 1"/>
                <a:sym typeface="Open Sans 1"/>
              </a:rPr>
              <a:t> es: </a:t>
            </a:r>
            <a:r>
              <a:rPr lang="en-US" sz="3399" dirty="0" err="1">
                <a:solidFill>
                  <a:srgbClr val="000000"/>
                </a:solidFill>
                <a:latin typeface="Open Sans 1"/>
                <a:ea typeface="Open Sans 1"/>
                <a:cs typeface="Open Sans 1"/>
                <a:sym typeface="Open Sans 1"/>
              </a:rPr>
              <a:t>Reservaciones</a:t>
            </a:r>
            <a:r>
              <a:rPr lang="en-US" sz="3399" dirty="0">
                <a:solidFill>
                  <a:srgbClr val="000000"/>
                </a:solidFill>
                <a:latin typeface="Open Sans 1"/>
                <a:ea typeface="Open Sans 1"/>
                <a:cs typeface="Open Sans 1"/>
                <a:sym typeface="Open Sans 1"/>
              </a:rPr>
              <a:t> </a:t>
            </a:r>
            <a:r>
              <a:rPr lang="en-US" sz="3399" dirty="0" err="1">
                <a:solidFill>
                  <a:srgbClr val="000000"/>
                </a:solidFill>
                <a:latin typeface="Open Sans 1"/>
                <a:ea typeface="Open Sans 1"/>
                <a:cs typeface="Open Sans 1"/>
                <a:sym typeface="Open Sans 1"/>
              </a:rPr>
              <a:t>Hoteleras</a:t>
            </a:r>
            <a:r>
              <a:rPr lang="en-US" sz="3399" dirty="0">
                <a:solidFill>
                  <a:srgbClr val="000000"/>
                </a:solidFill>
                <a:latin typeface="Open Sans 1"/>
                <a:ea typeface="Open Sans 1"/>
                <a:cs typeface="Open Sans 1"/>
                <a:sym typeface="Open Sans 1"/>
              </a:rPr>
              <a:t> la </a:t>
            </a:r>
            <a:r>
              <a:rPr lang="en-US" sz="3399" dirty="0" err="1">
                <a:solidFill>
                  <a:srgbClr val="000000"/>
                </a:solidFill>
                <a:latin typeface="Open Sans 1"/>
                <a:ea typeface="Open Sans 1"/>
                <a:cs typeface="Open Sans 1"/>
                <a:sym typeface="Open Sans 1"/>
              </a:rPr>
              <a:t>cual</a:t>
            </a:r>
            <a:r>
              <a:rPr lang="en-US" sz="3399" dirty="0">
                <a:solidFill>
                  <a:srgbClr val="000000"/>
                </a:solidFill>
                <a:latin typeface="Open Sans 1"/>
                <a:ea typeface="Open Sans 1"/>
                <a:cs typeface="Open Sans 1"/>
                <a:sym typeface="Open Sans 1"/>
              </a:rPr>
              <a:t> </a:t>
            </a:r>
            <a:r>
              <a:rPr lang="en-US" sz="3399" dirty="0" err="1">
                <a:solidFill>
                  <a:srgbClr val="000000"/>
                </a:solidFill>
                <a:latin typeface="Open Sans 1"/>
                <a:ea typeface="Open Sans 1"/>
                <a:cs typeface="Open Sans 1"/>
                <a:sym typeface="Open Sans 1"/>
              </a:rPr>
              <a:t>contiene</a:t>
            </a:r>
            <a:r>
              <a:rPr lang="en-US" sz="3399" dirty="0">
                <a:solidFill>
                  <a:srgbClr val="000000"/>
                </a:solidFill>
                <a:latin typeface="Open Sans 1"/>
                <a:ea typeface="Open Sans 1"/>
                <a:cs typeface="Open Sans 1"/>
                <a:sym typeface="Open Sans 1"/>
              </a:rPr>
              <a:t> 31 variables (</a:t>
            </a:r>
            <a:r>
              <a:rPr lang="en-US" sz="3399" dirty="0" err="1">
                <a:solidFill>
                  <a:srgbClr val="000000"/>
                </a:solidFill>
                <a:latin typeface="Open Sans 1"/>
                <a:ea typeface="Open Sans 1"/>
                <a:cs typeface="Open Sans 1"/>
                <a:sym typeface="Open Sans 1"/>
              </a:rPr>
              <a:t>columnas</a:t>
            </a:r>
            <a:r>
              <a:rPr lang="en-US" sz="3399" dirty="0">
                <a:solidFill>
                  <a:srgbClr val="000000"/>
                </a:solidFill>
                <a:latin typeface="Open Sans 1"/>
                <a:ea typeface="Open Sans 1"/>
                <a:cs typeface="Open Sans 1"/>
                <a:sym typeface="Open Sans 1"/>
              </a:rPr>
              <a:t>) y 119,000 </a:t>
            </a:r>
            <a:r>
              <a:rPr lang="en-US" sz="3399" dirty="0" err="1">
                <a:solidFill>
                  <a:srgbClr val="000000"/>
                </a:solidFill>
                <a:latin typeface="Open Sans 1"/>
                <a:ea typeface="Open Sans 1"/>
                <a:cs typeface="Open Sans 1"/>
                <a:sym typeface="Open Sans 1"/>
              </a:rPr>
              <a:t>observaciones</a:t>
            </a:r>
            <a:r>
              <a:rPr lang="en-US" sz="3399" dirty="0">
                <a:solidFill>
                  <a:srgbClr val="000000"/>
                </a:solidFill>
                <a:latin typeface="Open Sans 1"/>
                <a:ea typeface="Open Sans 1"/>
                <a:cs typeface="Open Sans 1"/>
                <a:sym typeface="Open Sans 1"/>
              </a:rPr>
              <a:t> (</a:t>
            </a:r>
            <a:r>
              <a:rPr lang="en-US" sz="3399" dirty="0" err="1">
                <a:solidFill>
                  <a:srgbClr val="000000"/>
                </a:solidFill>
                <a:latin typeface="Open Sans 1"/>
                <a:ea typeface="Open Sans 1"/>
                <a:cs typeface="Open Sans 1"/>
                <a:sym typeface="Open Sans 1"/>
              </a:rPr>
              <a:t>renglones</a:t>
            </a:r>
            <a:r>
              <a:rPr lang="en-US" sz="3399" dirty="0">
                <a:solidFill>
                  <a:srgbClr val="000000"/>
                </a:solidFill>
                <a:latin typeface="Open Sans 1"/>
                <a:ea typeface="Open Sans 1"/>
                <a:cs typeface="Open Sans 1"/>
                <a:sym typeface="Open Sans 1"/>
              </a:rPr>
              <a:t>)</a:t>
            </a:r>
          </a:p>
        </p:txBody>
      </p:sp>
      <p:sp>
        <p:nvSpPr>
          <p:cNvPr id="8" name="TextBox 8"/>
          <p:cNvSpPr txBox="1"/>
          <p:nvPr/>
        </p:nvSpPr>
        <p:spPr>
          <a:xfrm>
            <a:off x="6676419" y="5309551"/>
            <a:ext cx="9103574" cy="2841625"/>
          </a:xfrm>
          <a:prstGeom prst="rect">
            <a:avLst/>
          </a:prstGeom>
        </p:spPr>
        <p:txBody>
          <a:bodyPr lIns="0" tIns="0" rIns="0" bIns="0" rtlCol="0" anchor="t">
            <a:spAutoFit/>
          </a:bodyPr>
          <a:lstStyle/>
          <a:p>
            <a:pPr algn="just">
              <a:lnSpc>
                <a:spcPts val="4550"/>
              </a:lnSpc>
              <a:spcBef>
                <a:spcPct val="0"/>
              </a:spcBef>
            </a:pPr>
            <a:r>
              <a:rPr lang="en-US" sz="3500">
                <a:solidFill>
                  <a:srgbClr val="000000"/>
                </a:solidFill>
                <a:latin typeface="Open Sans 2 Bold"/>
                <a:ea typeface="Open Sans 2 Bold"/>
                <a:cs typeface="Open Sans 2 Bold"/>
                <a:sym typeface="Open Sans 2 Bold"/>
              </a:rPr>
              <a:t>Justificación</a:t>
            </a:r>
            <a:r>
              <a:rPr lang="en-US" sz="3500">
                <a:solidFill>
                  <a:srgbClr val="000000"/>
                </a:solidFill>
                <a:latin typeface="Open Sans 2"/>
                <a:ea typeface="Open Sans 2"/>
                <a:cs typeface="Open Sans 2"/>
                <a:sym typeface="Open Sans 2"/>
              </a:rPr>
              <a:t> :  Se seleccionó esta base de datos, porque me encanta la aplicación del análisis de datos para resolver problemas y facilitar la toma de decisiones dentro de las empresas.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503" y="-262325"/>
            <a:ext cx="6335537" cy="10811649"/>
          </a:xfrm>
          <a:prstGeom prst="rect">
            <a:avLst/>
          </a:prstGeom>
          <a:solidFill>
            <a:srgbClr val="0CC0DF"/>
          </a:solidFill>
        </p:spPr>
      </p:sp>
      <p:sp>
        <p:nvSpPr>
          <p:cNvPr id="3" name="AutoShape 3"/>
          <p:cNvSpPr/>
          <p:nvPr/>
        </p:nvSpPr>
        <p:spPr>
          <a:xfrm>
            <a:off x="7305847" y="1975842"/>
            <a:ext cx="9953453" cy="0"/>
          </a:xfrm>
          <a:prstGeom prst="line">
            <a:avLst/>
          </a:prstGeom>
          <a:ln w="19050" cap="rnd">
            <a:solidFill>
              <a:srgbClr val="0CC0DF"/>
            </a:solidFill>
            <a:prstDash val="solid"/>
            <a:headEnd type="none" w="sm" len="sm"/>
            <a:tailEnd type="none" w="sm" len="sm"/>
          </a:ln>
        </p:spPr>
      </p:sp>
      <p:sp>
        <p:nvSpPr>
          <p:cNvPr id="4" name="Freeform 4"/>
          <p:cNvSpPr/>
          <p:nvPr/>
        </p:nvSpPr>
        <p:spPr>
          <a:xfrm>
            <a:off x="925621" y="4005248"/>
            <a:ext cx="3683484" cy="272222"/>
          </a:xfrm>
          <a:custGeom>
            <a:avLst/>
            <a:gdLst/>
            <a:ahLst/>
            <a:cxnLst/>
            <a:rect l="l" t="t" r="r" b="b"/>
            <a:pathLst>
              <a:path w="3683484" h="272222">
                <a:moveTo>
                  <a:pt x="0" y="0"/>
                </a:moveTo>
                <a:lnTo>
                  <a:pt x="3683483" y="0"/>
                </a:lnTo>
                <a:lnTo>
                  <a:pt x="3683483" y="272223"/>
                </a:lnTo>
                <a:lnTo>
                  <a:pt x="0" y="272223"/>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5" name="Freeform 5"/>
          <p:cNvSpPr/>
          <p:nvPr/>
        </p:nvSpPr>
        <p:spPr>
          <a:xfrm>
            <a:off x="843515" y="5008824"/>
            <a:ext cx="4083500" cy="4083500"/>
          </a:xfrm>
          <a:custGeom>
            <a:avLst/>
            <a:gdLst/>
            <a:ahLst/>
            <a:cxnLst/>
            <a:rect l="l" t="t" r="r" b="b"/>
            <a:pathLst>
              <a:path w="4083500" h="4083500">
                <a:moveTo>
                  <a:pt x="0" y="0"/>
                </a:moveTo>
                <a:lnTo>
                  <a:pt x="4083500" y="0"/>
                </a:lnTo>
                <a:lnTo>
                  <a:pt x="4083500" y="4083500"/>
                </a:lnTo>
                <a:lnTo>
                  <a:pt x="0" y="4083500"/>
                </a:lnTo>
                <a:lnTo>
                  <a:pt x="0" y="0"/>
                </a:lnTo>
                <a:close/>
              </a:path>
            </a:pathLst>
          </a:custGeom>
          <a:blipFill>
            <a:blip r:embed="rId4"/>
            <a:stretch>
              <a:fillRect/>
            </a:stretch>
          </a:blipFill>
        </p:spPr>
      </p:sp>
      <p:sp>
        <p:nvSpPr>
          <p:cNvPr id="6" name="TextBox 6"/>
          <p:cNvSpPr txBox="1"/>
          <p:nvPr/>
        </p:nvSpPr>
        <p:spPr>
          <a:xfrm>
            <a:off x="9580014" y="437873"/>
            <a:ext cx="4101480" cy="1160768"/>
          </a:xfrm>
          <a:prstGeom prst="rect">
            <a:avLst/>
          </a:prstGeom>
        </p:spPr>
        <p:txBody>
          <a:bodyPr lIns="0" tIns="0" rIns="0" bIns="0" rtlCol="0" anchor="t">
            <a:spAutoFit/>
          </a:bodyPr>
          <a:lstStyle/>
          <a:p>
            <a:pPr algn="ctr">
              <a:lnSpc>
                <a:spcPts val="9520"/>
              </a:lnSpc>
            </a:pPr>
            <a:r>
              <a:rPr lang="en-US" sz="6800">
                <a:solidFill>
                  <a:srgbClr val="000000"/>
                </a:solidFill>
                <a:latin typeface="Open Sans 1 Bold"/>
                <a:ea typeface="Open Sans 1 Bold"/>
                <a:cs typeface="Open Sans 1 Bold"/>
                <a:sym typeface="Open Sans 1 Bold"/>
              </a:rPr>
              <a:t>Objetivos</a:t>
            </a:r>
          </a:p>
        </p:txBody>
      </p:sp>
      <p:sp>
        <p:nvSpPr>
          <p:cNvPr id="7" name="TextBox 7"/>
          <p:cNvSpPr txBox="1"/>
          <p:nvPr/>
        </p:nvSpPr>
        <p:spPr>
          <a:xfrm>
            <a:off x="6633910" y="3035340"/>
            <a:ext cx="10625390" cy="2841625"/>
          </a:xfrm>
          <a:prstGeom prst="rect">
            <a:avLst/>
          </a:prstGeom>
        </p:spPr>
        <p:txBody>
          <a:bodyPr lIns="0" tIns="0" rIns="0" bIns="0" rtlCol="0" anchor="t">
            <a:spAutoFit/>
          </a:bodyPr>
          <a:lstStyle/>
          <a:p>
            <a:pPr marL="755651" lvl="1" indent="-377825" algn="l">
              <a:lnSpc>
                <a:spcPts val="4550"/>
              </a:lnSpc>
              <a:buFont typeface="Arial"/>
              <a:buChar char="•"/>
            </a:pPr>
            <a:r>
              <a:rPr lang="en-US" sz="3500">
                <a:solidFill>
                  <a:srgbClr val="000000"/>
                </a:solidFill>
                <a:latin typeface="Open Sans 2"/>
                <a:ea typeface="Open Sans 2"/>
                <a:cs typeface="Open Sans 2"/>
                <a:sym typeface="Open Sans 2"/>
              </a:rPr>
              <a:t>Organizar y manipular datos utilizando SQL:</a:t>
            </a:r>
          </a:p>
          <a:p>
            <a:pPr marL="755651" lvl="1" indent="-377825" algn="l">
              <a:lnSpc>
                <a:spcPts val="4550"/>
              </a:lnSpc>
              <a:buFont typeface="Arial"/>
              <a:buChar char="•"/>
            </a:pPr>
            <a:r>
              <a:rPr lang="en-US" sz="3500">
                <a:solidFill>
                  <a:srgbClr val="000000"/>
                </a:solidFill>
                <a:latin typeface="Open Sans 2"/>
                <a:ea typeface="Open Sans 2"/>
                <a:cs typeface="Open Sans 2"/>
                <a:sym typeface="Open Sans 2"/>
              </a:rPr>
              <a:t>Tomar decisiones de negocio basadas en data:</a:t>
            </a:r>
          </a:p>
          <a:p>
            <a:pPr marL="755651" lvl="1" indent="-377825" algn="l">
              <a:lnSpc>
                <a:spcPts val="4550"/>
              </a:lnSpc>
              <a:buFont typeface="Arial"/>
              <a:buChar char="•"/>
            </a:pPr>
            <a:r>
              <a:rPr lang="en-US" sz="3500">
                <a:solidFill>
                  <a:srgbClr val="000000"/>
                </a:solidFill>
                <a:latin typeface="Open Sans 2"/>
                <a:ea typeface="Open Sans 2"/>
                <a:cs typeface="Open Sans 2"/>
                <a:sym typeface="Open Sans 2"/>
              </a:rPr>
              <a:t>Visualizar datos en una herramienta de Business Intelligence (BI):</a:t>
            </a:r>
          </a:p>
          <a:p>
            <a:pPr marL="755651" lvl="1" indent="-377825" algn="l">
              <a:lnSpc>
                <a:spcPts val="4550"/>
              </a:lnSpc>
              <a:buFont typeface="Arial"/>
              <a:buChar char="•"/>
            </a:pPr>
            <a:r>
              <a:rPr lang="en-US" sz="3500">
                <a:solidFill>
                  <a:srgbClr val="000000"/>
                </a:solidFill>
                <a:latin typeface="Open Sans 2"/>
                <a:ea typeface="Open Sans 2"/>
                <a:cs typeface="Open Sans 2"/>
                <a:sym typeface="Open Sans 2"/>
              </a:rPr>
              <a:t>Organizar y comunicar hallazgos: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aphicFrame>
        <p:nvGraphicFramePr>
          <p:cNvPr id="3" name="Table 3"/>
          <p:cNvGraphicFramePr>
            <a:graphicFrameLocks noGrp="1"/>
          </p:cNvGraphicFramePr>
          <p:nvPr/>
        </p:nvGraphicFramePr>
        <p:xfrm>
          <a:off x="651361" y="1514774"/>
          <a:ext cx="16607939" cy="8772226"/>
        </p:xfrm>
        <a:graphic>
          <a:graphicData uri="http://schemas.openxmlformats.org/drawingml/2006/table">
            <a:tbl>
              <a:tblPr/>
              <a:tblGrid>
                <a:gridCol w="3783985">
                  <a:extLst>
                    <a:ext uri="{9D8B030D-6E8A-4147-A177-3AD203B41FA5}">
                      <a16:colId xmlns:a16="http://schemas.microsoft.com/office/drawing/2014/main" val="20000"/>
                    </a:ext>
                  </a:extLst>
                </a:gridCol>
                <a:gridCol w="3783985">
                  <a:extLst>
                    <a:ext uri="{9D8B030D-6E8A-4147-A177-3AD203B41FA5}">
                      <a16:colId xmlns:a16="http://schemas.microsoft.com/office/drawing/2014/main" val="20001"/>
                    </a:ext>
                  </a:extLst>
                </a:gridCol>
                <a:gridCol w="3783985">
                  <a:extLst>
                    <a:ext uri="{9D8B030D-6E8A-4147-A177-3AD203B41FA5}">
                      <a16:colId xmlns:a16="http://schemas.microsoft.com/office/drawing/2014/main" val="20002"/>
                    </a:ext>
                  </a:extLst>
                </a:gridCol>
                <a:gridCol w="5255984">
                  <a:extLst>
                    <a:ext uri="{9D8B030D-6E8A-4147-A177-3AD203B41FA5}">
                      <a16:colId xmlns:a16="http://schemas.microsoft.com/office/drawing/2014/main" val="20003"/>
                    </a:ext>
                  </a:extLst>
                </a:gridCol>
              </a:tblGrid>
              <a:tr h="685501">
                <a:tc>
                  <a:txBody>
                    <a:bodyPr/>
                    <a:lstStyle/>
                    <a:p>
                      <a:pPr algn="ctr">
                        <a:lnSpc>
                          <a:spcPts val="2799"/>
                        </a:lnSpc>
                        <a:defRPr/>
                      </a:pPr>
                      <a:r>
                        <a:rPr lang="en-US" sz="1999">
                          <a:solidFill>
                            <a:srgbClr val="000000"/>
                          </a:solidFill>
                          <a:latin typeface="Open Sans 2 Bold"/>
                          <a:ea typeface="Open Sans 2 Bold"/>
                          <a:cs typeface="Open Sans 2 Bold"/>
                          <a:sym typeface="Open Sans 2 Bold"/>
                        </a:rPr>
                        <a:t>Variable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2 Bold"/>
                          <a:ea typeface="Open Sans 2 Bold"/>
                          <a:cs typeface="Open Sans 2 Bold"/>
                          <a:sym typeface="Open Sans 2 Bold"/>
                        </a:rPr>
                        <a:t>Significado</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2 Bold"/>
                          <a:ea typeface="Open Sans 2 Bold"/>
                          <a:cs typeface="Open Sans 2 Bold"/>
                          <a:sym typeface="Open Sans 2 Bold"/>
                        </a:rPr>
                        <a:t>Variable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2 Bold"/>
                          <a:ea typeface="Open Sans 2 Bold"/>
                          <a:cs typeface="Open Sans 2 Bold"/>
                          <a:sym typeface="Open Sans 2 Bold"/>
                        </a:rPr>
                        <a:t>Significado</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hotel</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Tipo de hotel</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distribution_channel</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Canal de reserva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is_canceled</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1= Cancelada, 0= no cancelada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is_repeated_guest</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1= repetido, 0= no repetido</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lead_time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Días hasta la llegada del cliente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previous_cancellations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reservas previas canceladas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arrival_date_year</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Año de llegada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previous_bookings_not_canceled</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reservas previas no canceladas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arrival_date_month</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Mes de llegada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reserved_room_type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Tipo de habitación reservada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arrival_date_week_number</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semana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assigned_room_type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Tipo de habitación asignada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arrival_date_day_of_month</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Día de llegada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booking_changes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cambios realizados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stays_in_weekend_nights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noches en fin de semana </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agent</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Agente que reserva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stays_in_week_nights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noches en semana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company</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Id de la agencia de viaje que hizo la reserva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adults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adultos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days_in_waiting_list</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días hasta la confirmación</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children</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niños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customer_type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Tipo de reserva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babies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bébes </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adr</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Tarifa media diaria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800100">
                <a:tc>
                  <a:txBody>
                    <a:bodyPr/>
                    <a:lstStyle/>
                    <a:p>
                      <a:pPr algn="l">
                        <a:lnSpc>
                          <a:spcPts val="2519"/>
                        </a:lnSpc>
                        <a:defRPr/>
                      </a:pPr>
                      <a:r>
                        <a:rPr lang="en-US" sz="1799">
                          <a:solidFill>
                            <a:srgbClr val="000000"/>
                          </a:solidFill>
                          <a:latin typeface="Open Sans 2"/>
                          <a:ea typeface="Open Sans 2"/>
                          <a:cs typeface="Open Sans 2"/>
                          <a:sym typeface="Open Sans 2"/>
                        </a:rPr>
                        <a:t>meal</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Tipos de comidas reservadas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required_car_parking_spaces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plazas de parking que neceita el cliente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country</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País de origen</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total_of_special_requests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Número de peticiones especiales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85775">
                <a:tc>
                  <a:txBody>
                    <a:bodyPr/>
                    <a:lstStyle/>
                    <a:p>
                      <a:pPr algn="l">
                        <a:lnSpc>
                          <a:spcPts val="2519"/>
                        </a:lnSpc>
                        <a:defRPr/>
                      </a:pPr>
                      <a:r>
                        <a:rPr lang="en-US" sz="1799">
                          <a:solidFill>
                            <a:srgbClr val="000000"/>
                          </a:solidFill>
                          <a:latin typeface="Open Sans 2"/>
                          <a:ea typeface="Open Sans 2"/>
                          <a:cs typeface="Open Sans 2"/>
                          <a:sym typeface="Open Sans 2"/>
                        </a:rPr>
                        <a:t>market_segment</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Segmento de mercado</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reservation_status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Estado de la última reserva</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485775">
                <a:tc>
                  <a:txBody>
                    <a:bodyPr/>
                    <a:lstStyle/>
                    <a:p>
                      <a:pPr algn="l">
                        <a:lnSpc>
                          <a:spcPts val="2519"/>
                        </a:lnSpc>
                        <a:defRPr/>
                      </a:pP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reservation_status_date</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519"/>
                        </a:lnSpc>
                        <a:defRPr/>
                      </a:pPr>
                      <a:r>
                        <a:rPr lang="en-US" sz="1799">
                          <a:solidFill>
                            <a:srgbClr val="000000"/>
                          </a:solidFill>
                          <a:latin typeface="Open Sans 2"/>
                          <a:ea typeface="Open Sans 2"/>
                          <a:cs typeface="Open Sans 2"/>
                          <a:sym typeface="Open Sans 2"/>
                        </a:rPr>
                        <a:t>Estatus</a:t>
                      </a:r>
                      <a:endParaRPr lang="en-US" sz="1100"/>
                    </a:p>
                  </a:txBody>
                  <a:tcPr marL="57150" marR="57150" marT="57150" marB="5715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4" name="Freeform 4"/>
          <p:cNvSpPr/>
          <p:nvPr/>
        </p:nvSpPr>
        <p:spPr>
          <a:xfrm>
            <a:off x="15592996" y="391071"/>
            <a:ext cx="2198385" cy="1464674"/>
          </a:xfrm>
          <a:custGeom>
            <a:avLst/>
            <a:gdLst/>
            <a:ahLst/>
            <a:cxnLst/>
            <a:rect l="l" t="t" r="r" b="b"/>
            <a:pathLst>
              <a:path w="2198385" h="1464674">
                <a:moveTo>
                  <a:pt x="0" y="0"/>
                </a:moveTo>
                <a:lnTo>
                  <a:pt x="2198386" y="0"/>
                </a:lnTo>
                <a:lnTo>
                  <a:pt x="2198386" y="1464674"/>
                </a:lnTo>
                <a:lnTo>
                  <a:pt x="0" y="1464674"/>
                </a:lnTo>
                <a:lnTo>
                  <a:pt x="0" y="0"/>
                </a:lnTo>
                <a:close/>
              </a:path>
            </a:pathLst>
          </a:custGeom>
          <a:blipFill>
            <a:blip r:embed="rId4"/>
            <a:stretch>
              <a:fillRect/>
            </a:stretch>
          </a:blipFill>
        </p:spPr>
      </p:sp>
      <p:sp>
        <p:nvSpPr>
          <p:cNvPr id="5" name="TextBox 5"/>
          <p:cNvSpPr txBox="1"/>
          <p:nvPr/>
        </p:nvSpPr>
        <p:spPr>
          <a:xfrm>
            <a:off x="1155575" y="-51770"/>
            <a:ext cx="14233996" cy="1459246"/>
          </a:xfrm>
          <a:prstGeom prst="rect">
            <a:avLst/>
          </a:prstGeom>
        </p:spPr>
        <p:txBody>
          <a:bodyPr lIns="0" tIns="0" rIns="0" bIns="0" rtlCol="0" anchor="t">
            <a:spAutoFit/>
          </a:bodyPr>
          <a:lstStyle/>
          <a:p>
            <a:pPr algn="ctr">
              <a:lnSpc>
                <a:spcPts val="12880"/>
              </a:lnSpc>
            </a:pPr>
            <a:r>
              <a:rPr lang="en-US" sz="6600" dirty="0">
                <a:solidFill>
                  <a:srgbClr val="000000"/>
                </a:solidFill>
                <a:latin typeface="Open Sans 1 Bold"/>
                <a:ea typeface="Open Sans 1 Bold"/>
                <a:cs typeface="Open Sans 1 Bold"/>
                <a:sym typeface="Open Sans 1 Bold"/>
              </a:rPr>
              <a:t>2. </a:t>
            </a:r>
            <a:r>
              <a:rPr lang="en-US" sz="6600" dirty="0" err="1">
                <a:solidFill>
                  <a:srgbClr val="000000"/>
                </a:solidFill>
                <a:latin typeface="Open Sans 1 Bold"/>
                <a:ea typeface="Open Sans 1 Bold"/>
                <a:cs typeface="Open Sans 1 Bold"/>
                <a:sym typeface="Open Sans 1 Bold"/>
              </a:rPr>
              <a:t>Descripción</a:t>
            </a:r>
            <a:r>
              <a:rPr lang="en-US" sz="6600" dirty="0">
                <a:solidFill>
                  <a:srgbClr val="000000"/>
                </a:solidFill>
                <a:latin typeface="Open Sans 1 Bold"/>
                <a:ea typeface="Open Sans 1 Bold"/>
                <a:cs typeface="Open Sans 1 Bold"/>
                <a:sym typeface="Open Sans 1 Bold"/>
              </a:rPr>
              <a:t> de la base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171285" y="1991773"/>
            <a:ext cx="12608808" cy="6303453"/>
            <a:chOff x="0" y="0"/>
            <a:chExt cx="16811744" cy="8404605"/>
          </a:xfrm>
        </p:grpSpPr>
        <p:sp>
          <p:nvSpPr>
            <p:cNvPr id="3" name="Freeform 3"/>
            <p:cNvSpPr/>
            <p:nvPr/>
          </p:nvSpPr>
          <p:spPr>
            <a:xfrm rot="-5400000">
              <a:off x="840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sp>
          <p:nvSpPr>
            <p:cNvPr id="4" name="Freeform 4"/>
            <p:cNvSpPr/>
            <p:nvPr/>
          </p:nvSpPr>
          <p:spPr>
            <a:xfrm rot="-5400000">
              <a:off x="3569" y="-3569"/>
              <a:ext cx="8404605" cy="8411744"/>
            </a:xfrm>
            <a:custGeom>
              <a:avLst/>
              <a:gdLst/>
              <a:ahLst/>
              <a:cxnLst/>
              <a:rect l="l" t="t" r="r" b="b"/>
              <a:pathLst>
                <a:path w="8404605" h="8411744">
                  <a:moveTo>
                    <a:pt x="0" y="0"/>
                  </a:moveTo>
                  <a:lnTo>
                    <a:pt x="8404605" y="0"/>
                  </a:lnTo>
                  <a:lnTo>
                    <a:pt x="8404605" y="8411743"/>
                  </a:lnTo>
                  <a:lnTo>
                    <a:pt x="0" y="8411743"/>
                  </a:lnTo>
                  <a:lnTo>
                    <a:pt x="0" y="0"/>
                  </a:lnTo>
                  <a:close/>
                </a:path>
              </a:pathLst>
            </a:custGeom>
            <a:blipFill>
              <a:blip r:embed="rId2">
                <a:extLst>
                  <a:ext uri="{96DAC541-7B7A-43D3-8B79-37D633B846F1}">
                    <asvg:svgBlip xmlns:asvg="http://schemas.microsoft.com/office/drawing/2016/SVG/main" r:embed="rId3"/>
                  </a:ext>
                </a:extLst>
              </a:blip>
              <a:stretch>
                <a:fillRect l="-50" r="-34"/>
              </a:stretch>
            </a:blipFill>
          </p:spPr>
        </p:sp>
      </p:grpSp>
      <p:sp>
        <p:nvSpPr>
          <p:cNvPr id="5" name="Freeform 5"/>
          <p:cNvSpPr/>
          <p:nvPr/>
        </p:nvSpPr>
        <p:spPr>
          <a:xfrm rot="5400000">
            <a:off x="1035086" y="1022314"/>
            <a:ext cx="689712" cy="702485"/>
          </a:xfrm>
          <a:custGeom>
            <a:avLst/>
            <a:gdLst/>
            <a:ahLst/>
            <a:cxnLst/>
            <a:rect l="l" t="t" r="r" b="b"/>
            <a:pathLst>
              <a:path w="689712" h="702485">
                <a:moveTo>
                  <a:pt x="0" y="0"/>
                </a:moveTo>
                <a:lnTo>
                  <a:pt x="689713" y="0"/>
                </a:lnTo>
                <a:lnTo>
                  <a:pt x="689713" y="702485"/>
                </a:lnTo>
                <a:lnTo>
                  <a:pt x="0" y="702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331037" y="1718412"/>
            <a:ext cx="5020327" cy="5020327"/>
          </a:xfrm>
          <a:custGeom>
            <a:avLst/>
            <a:gdLst/>
            <a:ahLst/>
            <a:cxnLst/>
            <a:rect l="l" t="t" r="r" b="b"/>
            <a:pathLst>
              <a:path w="5020327" h="5020327">
                <a:moveTo>
                  <a:pt x="0" y="0"/>
                </a:moveTo>
                <a:lnTo>
                  <a:pt x="5020328" y="0"/>
                </a:lnTo>
                <a:lnTo>
                  <a:pt x="5020328" y="5020328"/>
                </a:lnTo>
                <a:lnTo>
                  <a:pt x="0" y="5020328"/>
                </a:lnTo>
                <a:lnTo>
                  <a:pt x="0" y="0"/>
                </a:lnTo>
                <a:close/>
              </a:path>
            </a:pathLst>
          </a:custGeom>
          <a:blipFill>
            <a:blip r:embed="rId6"/>
            <a:stretch>
              <a:fillRect/>
            </a:stretch>
          </a:blipFill>
        </p:spPr>
      </p:sp>
      <p:sp>
        <p:nvSpPr>
          <p:cNvPr id="7" name="TextBox 7"/>
          <p:cNvSpPr txBox="1"/>
          <p:nvPr/>
        </p:nvSpPr>
        <p:spPr>
          <a:xfrm>
            <a:off x="1028700" y="1950199"/>
            <a:ext cx="9008948" cy="12128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000000"/>
                </a:solidFill>
                <a:latin typeface="Hammersmith One"/>
                <a:ea typeface="Hammersmith One"/>
                <a:cs typeface="Hammersmith One"/>
                <a:sym typeface="Hammersmith One"/>
              </a:rPr>
              <a:t>Limpiar base</a:t>
            </a:r>
          </a:p>
        </p:txBody>
      </p:sp>
      <p:grpSp>
        <p:nvGrpSpPr>
          <p:cNvPr id="8" name="Group 8"/>
          <p:cNvGrpSpPr/>
          <p:nvPr/>
        </p:nvGrpSpPr>
        <p:grpSpPr>
          <a:xfrm>
            <a:off x="6766395" y="3929543"/>
            <a:ext cx="4375510" cy="4188657"/>
            <a:chOff x="0" y="0"/>
            <a:chExt cx="5834013" cy="5584876"/>
          </a:xfrm>
        </p:grpSpPr>
        <p:sp>
          <p:nvSpPr>
            <p:cNvPr id="9" name="TextBox 9"/>
            <p:cNvSpPr txBox="1"/>
            <p:nvPr/>
          </p:nvSpPr>
          <p:spPr>
            <a:xfrm>
              <a:off x="0" y="19685"/>
              <a:ext cx="5834013" cy="4391448"/>
            </a:xfrm>
            <a:prstGeom prst="rect">
              <a:avLst/>
            </a:prstGeom>
          </p:spPr>
          <p:txBody>
            <a:bodyPr lIns="0" tIns="0" rIns="0" bIns="0" rtlCol="0" anchor="t">
              <a:spAutoFit/>
            </a:bodyPr>
            <a:lstStyle/>
            <a:p>
              <a:pPr algn="l">
                <a:lnSpc>
                  <a:spcPts val="4355"/>
                </a:lnSpc>
              </a:pPr>
              <a:r>
                <a:rPr lang="en-US" sz="3350">
                  <a:solidFill>
                    <a:srgbClr val="000000"/>
                  </a:solidFill>
                  <a:latin typeface="Hammersmith One"/>
                  <a:ea typeface="Hammersmith One"/>
                  <a:cs typeface="Hammersmith One"/>
                  <a:sym typeface="Hammersmith One"/>
                </a:rPr>
                <a:t>&gt; any(is.na(datos))</a:t>
              </a:r>
            </a:p>
            <a:p>
              <a:pPr algn="l">
                <a:lnSpc>
                  <a:spcPts val="4355"/>
                </a:lnSpc>
              </a:pPr>
              <a:r>
                <a:rPr lang="en-US" sz="3350">
                  <a:solidFill>
                    <a:srgbClr val="000000"/>
                  </a:solidFill>
                  <a:latin typeface="Hammersmith One"/>
                  <a:ea typeface="Hammersmith One"/>
                  <a:cs typeface="Hammersmith One"/>
                  <a:sym typeface="Hammersmith One"/>
                </a:rPr>
                <a:t>[1] TRUE</a:t>
              </a:r>
            </a:p>
            <a:p>
              <a:pPr algn="l">
                <a:lnSpc>
                  <a:spcPts val="4355"/>
                </a:lnSpc>
              </a:pPr>
              <a:r>
                <a:rPr lang="en-US" sz="3350">
                  <a:solidFill>
                    <a:srgbClr val="000000"/>
                  </a:solidFill>
                  <a:latin typeface="Hammersmith One"/>
                  <a:ea typeface="Hammersmith One"/>
                  <a:cs typeface="Hammersmith One"/>
                  <a:sym typeface="Hammersmith One"/>
                </a:rPr>
                <a:t>&gt; sum(is.na(datos))</a:t>
              </a:r>
            </a:p>
            <a:p>
              <a:pPr algn="l">
                <a:lnSpc>
                  <a:spcPts val="4355"/>
                </a:lnSpc>
              </a:pPr>
              <a:r>
                <a:rPr lang="en-US" sz="3350">
                  <a:solidFill>
                    <a:srgbClr val="000000"/>
                  </a:solidFill>
                  <a:latin typeface="Hammersmith One"/>
                  <a:ea typeface="Hammersmith One"/>
                  <a:cs typeface="Hammersmith One"/>
                  <a:sym typeface="Hammersmith One"/>
                </a:rPr>
                <a:t>[1] 4</a:t>
              </a:r>
            </a:p>
            <a:p>
              <a:pPr algn="l">
                <a:lnSpc>
                  <a:spcPts val="4355"/>
                </a:lnSpc>
              </a:pPr>
              <a:r>
                <a:rPr lang="en-US" sz="3350">
                  <a:solidFill>
                    <a:srgbClr val="000000"/>
                  </a:solidFill>
                  <a:latin typeface="Hammersmith One"/>
                  <a:ea typeface="Hammersmith One"/>
                  <a:cs typeface="Hammersmith One"/>
                  <a:sym typeface="Hammersmith One"/>
                </a:rPr>
                <a:t>&gt; datos_si_na &lt;- na.omit (datos)</a:t>
              </a:r>
            </a:p>
          </p:txBody>
        </p:sp>
        <p:sp>
          <p:nvSpPr>
            <p:cNvPr id="10" name="TextBox 10"/>
            <p:cNvSpPr txBox="1"/>
            <p:nvPr/>
          </p:nvSpPr>
          <p:spPr>
            <a:xfrm>
              <a:off x="0" y="4951146"/>
              <a:ext cx="5834013" cy="633730"/>
            </a:xfrm>
            <a:prstGeom prst="rect">
              <a:avLst/>
            </a:prstGeom>
          </p:spPr>
          <p:txBody>
            <a:bodyPr lIns="0" tIns="0" rIns="0" bIns="0" rtlCol="0" anchor="t">
              <a:spAutoFit/>
            </a:bodyPr>
            <a:lstStyle/>
            <a:p>
              <a:pPr algn="l">
                <a:lnSpc>
                  <a:spcPts val="3990"/>
                </a:lnSpc>
              </a:pPr>
              <a:endParaRPr/>
            </a:p>
          </p:txBody>
        </p:sp>
      </p:grpSp>
      <p:sp>
        <p:nvSpPr>
          <p:cNvPr id="11" name="TextBox 11"/>
          <p:cNvSpPr txBox="1"/>
          <p:nvPr/>
        </p:nvSpPr>
        <p:spPr>
          <a:xfrm>
            <a:off x="413161" y="3600076"/>
            <a:ext cx="5832978" cy="4780915"/>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En R se abrió la base de datos, detectando 4 faltantes, por el número grande de observaciones y respetando la regla de menos del 5% se aplicó el método de elimnar esos renglones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245696"/>
            <a:ext cx="16230600" cy="3012604"/>
            <a:chOff x="0" y="0"/>
            <a:chExt cx="21640800" cy="4016805"/>
          </a:xfrm>
        </p:grpSpPr>
        <p:sp>
          <p:nvSpPr>
            <p:cNvPr id="3" name="TextBox 3"/>
            <p:cNvSpPr txBox="1"/>
            <p:nvPr/>
          </p:nvSpPr>
          <p:spPr>
            <a:xfrm>
              <a:off x="0" y="3243163"/>
              <a:ext cx="21640800" cy="773642"/>
            </a:xfrm>
            <a:prstGeom prst="rect">
              <a:avLst/>
            </a:prstGeom>
          </p:spPr>
          <p:txBody>
            <a:bodyPr lIns="0" tIns="0" rIns="0" bIns="0" rtlCol="0" anchor="t">
              <a:spAutoFit/>
            </a:bodyPr>
            <a:lstStyle/>
            <a:p>
              <a:pPr marL="0" lvl="0" indent="0" algn="l">
                <a:lnSpc>
                  <a:spcPts val="4899"/>
                </a:lnSpc>
                <a:spcBef>
                  <a:spcPct val="0"/>
                </a:spcBef>
              </a:pPr>
              <a:r>
                <a:rPr lang="en-US" sz="3499">
                  <a:solidFill>
                    <a:srgbClr val="000000"/>
                  </a:solidFill>
                  <a:latin typeface="Clear Sans Bold"/>
                  <a:ea typeface="Clear Sans Bold"/>
                  <a:cs typeface="Clear Sans Bold"/>
                  <a:sym typeface="Clear Sans Bold"/>
                </a:rPr>
                <a:t>SQL, TABLEAU , R STUDIO</a:t>
              </a:r>
            </a:p>
          </p:txBody>
        </p:sp>
        <p:sp>
          <p:nvSpPr>
            <p:cNvPr id="4" name="TextBox 4"/>
            <p:cNvSpPr txBox="1"/>
            <p:nvPr/>
          </p:nvSpPr>
          <p:spPr>
            <a:xfrm>
              <a:off x="0" y="-85725"/>
              <a:ext cx="21640800" cy="1901831"/>
            </a:xfrm>
            <a:prstGeom prst="rect">
              <a:avLst/>
            </a:prstGeom>
          </p:spPr>
          <p:txBody>
            <a:bodyPr lIns="0" tIns="0" rIns="0" bIns="0" rtlCol="0" anchor="t">
              <a:spAutoFit/>
            </a:bodyPr>
            <a:lstStyle/>
            <a:p>
              <a:pPr algn="l">
                <a:lnSpc>
                  <a:spcPts val="11699"/>
                </a:lnSpc>
              </a:pPr>
              <a:r>
                <a:rPr lang="en-US" sz="8999" spc="-179">
                  <a:solidFill>
                    <a:srgbClr val="FFFFFF"/>
                  </a:solidFill>
                  <a:latin typeface="Clear Sans Bold"/>
                  <a:ea typeface="Clear Sans Bold"/>
                  <a:cs typeface="Clear Sans Bold"/>
                  <a:sym typeface="Clear Sans Bold"/>
                </a:rPr>
                <a:t>3. Análisis exploratorio</a:t>
              </a:r>
            </a:p>
          </p:txBody>
        </p:sp>
        <p:sp>
          <p:nvSpPr>
            <p:cNvPr id="5" name="Freeform 5"/>
            <p:cNvSpPr/>
            <p:nvPr/>
          </p:nvSpPr>
          <p:spPr>
            <a:xfrm>
              <a:off x="0" y="2348632"/>
              <a:ext cx="5800534" cy="428680"/>
            </a:xfrm>
            <a:custGeom>
              <a:avLst/>
              <a:gdLst/>
              <a:ahLst/>
              <a:cxnLst/>
              <a:rect l="l" t="t" r="r" b="b"/>
              <a:pathLst>
                <a:path w="5800534" h="428680">
                  <a:moveTo>
                    <a:pt x="0" y="0"/>
                  </a:moveTo>
                  <a:lnTo>
                    <a:pt x="5800534" y="0"/>
                  </a:lnTo>
                  <a:lnTo>
                    <a:pt x="5800534" y="428680"/>
                  </a:lnTo>
                  <a:lnTo>
                    <a:pt x="0" y="428680"/>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sp>
        <p:nvSpPr>
          <p:cNvPr id="6" name="Freeform 6"/>
          <p:cNvSpPr/>
          <p:nvPr/>
        </p:nvSpPr>
        <p:spPr>
          <a:xfrm rot="5400000">
            <a:off x="1035086" y="772708"/>
            <a:ext cx="689712" cy="702485"/>
          </a:xfrm>
          <a:custGeom>
            <a:avLst/>
            <a:gdLst/>
            <a:ahLst/>
            <a:cxnLst/>
            <a:rect l="l" t="t" r="r" b="b"/>
            <a:pathLst>
              <a:path w="689712" h="702485">
                <a:moveTo>
                  <a:pt x="0" y="0"/>
                </a:moveTo>
                <a:lnTo>
                  <a:pt x="689713" y="0"/>
                </a:lnTo>
                <a:lnTo>
                  <a:pt x="689713" y="702484"/>
                </a:lnTo>
                <a:lnTo>
                  <a:pt x="0" y="702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47383" y="0"/>
            <a:ext cx="18782766" cy="5857789"/>
          </a:xfrm>
          <a:custGeom>
            <a:avLst/>
            <a:gdLst/>
            <a:ahLst/>
            <a:cxnLst/>
            <a:rect l="l" t="t" r="r" b="b"/>
            <a:pathLst>
              <a:path w="18782766" h="5857789">
                <a:moveTo>
                  <a:pt x="0" y="0"/>
                </a:moveTo>
                <a:lnTo>
                  <a:pt x="18782766" y="0"/>
                </a:lnTo>
                <a:lnTo>
                  <a:pt x="18782766" y="5857789"/>
                </a:lnTo>
                <a:lnTo>
                  <a:pt x="0" y="5857789"/>
                </a:lnTo>
                <a:lnTo>
                  <a:pt x="0" y="0"/>
                </a:lnTo>
                <a:close/>
              </a:path>
            </a:pathLst>
          </a:custGeom>
          <a:blipFill>
            <a:blip r:embed="rId6"/>
            <a:stretch>
              <a:fillRect t="-25441" b="-5492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Freeform 3"/>
          <p:cNvSpPr/>
          <p:nvPr/>
        </p:nvSpPr>
        <p:spPr>
          <a:xfrm>
            <a:off x="0" y="0"/>
            <a:ext cx="18301557" cy="10287000"/>
          </a:xfrm>
          <a:custGeom>
            <a:avLst/>
            <a:gdLst/>
            <a:ahLst/>
            <a:cxnLst/>
            <a:rect l="l" t="t" r="r" b="b"/>
            <a:pathLst>
              <a:path w="18301557" h="10287000">
                <a:moveTo>
                  <a:pt x="0" y="0"/>
                </a:moveTo>
                <a:lnTo>
                  <a:pt x="18301557" y="0"/>
                </a:lnTo>
                <a:lnTo>
                  <a:pt x="18301557" y="10287000"/>
                </a:lnTo>
                <a:lnTo>
                  <a:pt x="0" y="10287000"/>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11280" y="9831612"/>
            <a:ext cx="18910559" cy="1397557"/>
          </a:xfrm>
          <a:custGeom>
            <a:avLst/>
            <a:gdLst/>
            <a:ahLst/>
            <a:cxnLst/>
            <a:rect l="l" t="t" r="r" b="b"/>
            <a:pathLst>
              <a:path w="18910559" h="1397557">
                <a:moveTo>
                  <a:pt x="18910560" y="0"/>
                </a:moveTo>
                <a:lnTo>
                  <a:pt x="0" y="0"/>
                </a:lnTo>
                <a:lnTo>
                  <a:pt x="0" y="1397557"/>
                </a:lnTo>
                <a:lnTo>
                  <a:pt x="18910560" y="1397557"/>
                </a:lnTo>
                <a:lnTo>
                  <a:pt x="1891056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id="3" name="Freeform 3"/>
          <p:cNvSpPr/>
          <p:nvPr/>
        </p:nvSpPr>
        <p:spPr>
          <a:xfrm>
            <a:off x="0" y="0"/>
            <a:ext cx="18288000" cy="10279380"/>
          </a:xfrm>
          <a:custGeom>
            <a:avLst/>
            <a:gdLst/>
            <a:ahLst/>
            <a:cxnLst/>
            <a:rect l="l" t="t" r="r" b="b"/>
            <a:pathLst>
              <a:path w="18288000" h="10279380">
                <a:moveTo>
                  <a:pt x="0" y="0"/>
                </a:moveTo>
                <a:lnTo>
                  <a:pt x="18288000" y="0"/>
                </a:lnTo>
                <a:lnTo>
                  <a:pt x="18288000" y="10279380"/>
                </a:lnTo>
                <a:lnTo>
                  <a:pt x="0" y="10279380"/>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1367</Words>
  <Application>Microsoft Macintosh PowerPoint</Application>
  <PresentationFormat>Personalizado</PresentationFormat>
  <Paragraphs>154</Paragraphs>
  <Slides>20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20</vt:i4>
      </vt:variant>
    </vt:vector>
  </HeadingPairs>
  <TitlesOfParts>
    <vt:vector size="31" baseType="lpstr">
      <vt:lpstr>Open Sans 1 Bold</vt:lpstr>
      <vt:lpstr>Open Sans 1</vt:lpstr>
      <vt:lpstr>Open Sans 2</vt:lpstr>
      <vt:lpstr>Clear Sans Bold</vt:lpstr>
      <vt:lpstr>Hammersmith One</vt:lpstr>
      <vt:lpstr>Clear Sans</vt:lpstr>
      <vt:lpstr>Calibri</vt:lpstr>
      <vt:lpstr>Clear Sans Medium</vt:lpstr>
      <vt:lpstr>Arial</vt:lpstr>
      <vt:lpstr>Open Sans 2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cp:lastModifiedBy>Raúl Guevara Puga</cp:lastModifiedBy>
  <cp:revision>2</cp:revision>
  <dcterms:created xsi:type="dcterms:W3CDTF">2006-08-16T00:00:00Z</dcterms:created>
  <dcterms:modified xsi:type="dcterms:W3CDTF">2024-08-24T03:37:02Z</dcterms:modified>
  <dc:identifier>DAGOEQKq3aY</dc:identifier>
</cp:coreProperties>
</file>